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400" r:id="rId3"/>
    <p:sldId id="395" r:id="rId4"/>
    <p:sldId id="392" r:id="rId5"/>
    <p:sldId id="294" r:id="rId6"/>
    <p:sldId id="303" r:id="rId7"/>
    <p:sldId id="853" r:id="rId8"/>
    <p:sldId id="856" r:id="rId9"/>
    <p:sldId id="302" r:id="rId10"/>
    <p:sldId id="506" r:id="rId11"/>
    <p:sldId id="465" r:id="rId12"/>
    <p:sldId id="854" r:id="rId13"/>
    <p:sldId id="870" r:id="rId14"/>
  </p:sldIdLst>
  <p:sldSz cx="12192000" cy="6858000"/>
  <p:notesSz cx="6797675" cy="992663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66CC"/>
    <a:srgbClr val="FFCCFF"/>
    <a:srgbClr val="66FF33"/>
    <a:srgbClr val="FF99FF"/>
    <a:srgbClr val="FF33CC"/>
    <a:srgbClr val="99FF99"/>
    <a:srgbClr val="99FF33"/>
    <a:srgbClr val="FFCC99"/>
    <a:srgbClr val="9ECB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959A2B4-07A2-44DC-A8EC-F1D35ABC3B8D}" type="datetimeFigureOut">
              <a:rPr lang="th-TH" smtClean="0"/>
              <a:t>01/11/61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71C3B59-51D6-46A8-BF50-A7BDAE8F209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71125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01B92E-6700-4A62-9E54-ECCA4D84570B}" type="slidenum">
              <a:rPr lang="th-TH" smtClean="0"/>
              <a:pPr/>
              <a:t>4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024388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06767B-336A-46D9-A560-28206BAA04D6}" type="slidenum">
              <a:rPr lang="en-US" smtClean="0"/>
              <a:pPr>
                <a:defRPr/>
              </a:pPr>
              <a:t>9</a:t>
            </a:fld>
            <a:endParaRPr lang="th-T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6DE51-98CB-4ED9-8E59-A323E300F0F7}" type="datetimeFigureOut">
              <a:rPr lang="th-TH" smtClean="0"/>
              <a:t>01/11/61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F4D42-DCE8-45D0-9A55-09A62374EC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41870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6DE51-98CB-4ED9-8E59-A323E300F0F7}" type="datetimeFigureOut">
              <a:rPr lang="th-TH" smtClean="0"/>
              <a:t>01/11/61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F4D42-DCE8-45D0-9A55-09A62374EC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58250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6DE51-98CB-4ED9-8E59-A323E300F0F7}" type="datetimeFigureOut">
              <a:rPr lang="th-TH" smtClean="0"/>
              <a:t>01/11/61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F4D42-DCE8-45D0-9A55-09A62374EC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59726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53279-2612-4D27-9916-DD3DBE266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36B8E4B-FDBA-41C9-B2EB-A13A5D1E87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585D3-4B1F-4070-9B2A-BBC0E865297F}" type="slidenum">
              <a:rPr lang="th-TH" smtClean="0"/>
              <a:pPr/>
              <a:t>‹#›</a:t>
            </a:fld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691269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6DE51-98CB-4ED9-8E59-A323E300F0F7}" type="datetimeFigureOut">
              <a:rPr lang="th-TH" smtClean="0"/>
              <a:t>01/11/61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F4D42-DCE8-45D0-9A55-09A62374EC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78521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6DE51-98CB-4ED9-8E59-A323E300F0F7}" type="datetimeFigureOut">
              <a:rPr lang="th-TH" smtClean="0"/>
              <a:t>01/11/61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F4D42-DCE8-45D0-9A55-09A62374EC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26069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6DE51-98CB-4ED9-8E59-A323E300F0F7}" type="datetimeFigureOut">
              <a:rPr lang="th-TH" smtClean="0"/>
              <a:t>01/11/61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F4D42-DCE8-45D0-9A55-09A62374EC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01686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6DE51-98CB-4ED9-8E59-A323E300F0F7}" type="datetimeFigureOut">
              <a:rPr lang="th-TH" smtClean="0"/>
              <a:t>01/11/61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F4D42-DCE8-45D0-9A55-09A62374EC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91599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6DE51-98CB-4ED9-8E59-A323E300F0F7}" type="datetimeFigureOut">
              <a:rPr lang="th-TH" smtClean="0"/>
              <a:t>01/11/61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F4D42-DCE8-45D0-9A55-09A62374EC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30949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6DE51-98CB-4ED9-8E59-A323E300F0F7}" type="datetimeFigureOut">
              <a:rPr lang="th-TH" smtClean="0"/>
              <a:t>01/11/61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F4D42-DCE8-45D0-9A55-09A62374EC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02488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6DE51-98CB-4ED9-8E59-A323E300F0F7}" type="datetimeFigureOut">
              <a:rPr lang="th-TH" smtClean="0"/>
              <a:t>01/11/61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F4D42-DCE8-45D0-9A55-09A62374EC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6751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6DE51-98CB-4ED9-8E59-A323E300F0F7}" type="datetimeFigureOut">
              <a:rPr lang="th-TH" smtClean="0"/>
              <a:t>01/11/61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F4D42-DCE8-45D0-9A55-09A62374EC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3315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6DE51-98CB-4ED9-8E59-A323E300F0F7}" type="datetimeFigureOut">
              <a:rPr lang="th-TH" smtClean="0"/>
              <a:t>01/11/61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F4D42-DCE8-45D0-9A55-09A62374EC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3071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0454" y="759108"/>
            <a:ext cx="10317051" cy="1018178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anchor="ctr">
            <a:normAutofit/>
          </a:bodyPr>
          <a:lstStyle/>
          <a:p>
            <a:pPr lvl="0" defTabSz="457200">
              <a:lnSpc>
                <a:spcPct val="100000"/>
              </a:lnSpc>
              <a:defRPr/>
            </a:pPr>
            <a:r>
              <a:rPr lang="th-TH" altLang="th-TH" sz="4400" b="1" dirty="0"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งบบริการสร้างเสริมสุขภาพและป้องกันโรค (</a:t>
            </a:r>
            <a:r>
              <a:rPr lang="en-US" altLang="th-TH" sz="4400" b="1" dirty="0"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P&amp;P</a:t>
            </a:r>
            <a:r>
              <a:rPr lang="th-TH" altLang="th-TH" sz="4400" b="1" dirty="0"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)</a:t>
            </a:r>
            <a:r>
              <a:rPr lang="en-US" altLang="th-TH" sz="4400" b="1" dirty="0"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 </a:t>
            </a:r>
            <a:r>
              <a:rPr lang="th-TH" altLang="th-TH" sz="4400" b="1" dirty="0"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ปี </a:t>
            </a:r>
            <a:r>
              <a:rPr lang="en-US" altLang="th-TH" sz="4400" b="1" dirty="0"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2562</a:t>
            </a:r>
            <a:endParaRPr lang="th-TH" altLang="th-TH" sz="4400" b="1" dirty="0">
              <a:latin typeface="TH SarabunPSK" pitchFamily="34" charset="-34"/>
              <a:ea typeface="Tahoma" panose="020B0604030504040204" pitchFamily="34" charset="0"/>
              <a:cs typeface="TH SarabunPSK" pitchFamily="34" charset="-34"/>
            </a:endParaRPr>
          </a:p>
        </p:txBody>
      </p:sp>
      <p:pic>
        <p:nvPicPr>
          <p:cNvPr id="5" name="รูปภาพ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217" y="3802742"/>
            <a:ext cx="2138398" cy="154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896140" y="4931089"/>
            <a:ext cx="77337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h-TH" sz="3600" b="1" dirty="0">
                <a:latin typeface="TH SarabunPSK" pitchFamily="34" charset="-34"/>
                <a:ea typeface="Tahoma" pitchFamily="34" charset="0"/>
                <a:cs typeface="TH SarabunPSK" pitchFamily="34" charset="-34"/>
              </a:rPr>
              <a:t>สำนักงานหลักประกันสุขภาพแห่งชาติ เขต </a:t>
            </a:r>
            <a:r>
              <a:rPr lang="en-US" sz="3600" b="1" dirty="0">
                <a:latin typeface="TH SarabunPSK" pitchFamily="34" charset="-34"/>
                <a:ea typeface="Tahoma" pitchFamily="34" charset="0"/>
                <a:cs typeface="TH SarabunPSK" pitchFamily="34" charset="-34"/>
              </a:rPr>
              <a:t>8</a:t>
            </a:r>
            <a:r>
              <a:rPr lang="th-TH" sz="3600" b="1" dirty="0">
                <a:latin typeface="TH SarabunPSK" pitchFamily="34" charset="-34"/>
                <a:ea typeface="Tahoma" pitchFamily="34" charset="0"/>
                <a:cs typeface="TH SarabunPSK" pitchFamily="34" charset="-34"/>
              </a:rPr>
              <a:t> อุดรธานี</a:t>
            </a:r>
          </a:p>
        </p:txBody>
      </p:sp>
    </p:spTree>
    <p:extLst>
      <p:ext uri="{BB962C8B-B14F-4D97-AF65-F5344CB8AC3E}">
        <p14:creationId xmlns:p14="http://schemas.microsoft.com/office/powerpoint/2010/main" val="285219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D64DF06-6E01-4158-BD6C-9DB03BB11865}"/>
              </a:ext>
            </a:extLst>
          </p:cNvPr>
          <p:cNvSpPr txBox="1">
            <a:spLocks/>
          </p:cNvSpPr>
          <p:nvPr/>
        </p:nvSpPr>
        <p:spPr>
          <a:xfrm>
            <a:off x="0" y="1122362"/>
            <a:ext cx="12192000" cy="347693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การบริหารงบ</a:t>
            </a:r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สร้างเสริมสุขภาพและป้องกันโรค</a:t>
            </a:r>
            <a:b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</a:b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ในส่วนค่าบริการสร้างเสริมสุขภาพและป้องกันโรคจ่ายตามรายการบริการ</a:t>
            </a:r>
          </a:p>
          <a:p>
            <a:pPr algn="ctr"/>
            <a:r>
              <a:rPr lang="th-TH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กรณี</a:t>
            </a:r>
            <a:r>
              <a:rPr lang="en-US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Fee schedule </a:t>
            </a:r>
            <a:r>
              <a:rPr lang="th-TH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ปีงบประมาณ </a:t>
            </a:r>
            <a:r>
              <a:rPr lang="en-US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2562</a:t>
            </a:r>
            <a:b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FFC3354D-AB1C-41D0-89EB-5ADFAC8ED240}"/>
              </a:ext>
            </a:extLst>
          </p:cNvPr>
          <p:cNvSpPr txBox="1">
            <a:spLocks/>
          </p:cNvSpPr>
          <p:nvPr/>
        </p:nvSpPr>
        <p:spPr>
          <a:xfrm>
            <a:off x="0" y="5769734"/>
            <a:ext cx="12192000" cy="108826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h-TH" sz="3200" b="1" dirty="0">
              <a:solidFill>
                <a:schemeClr val="accent1">
                  <a:lumMod val="7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 algn="ctr">
              <a:buNone/>
            </a:pPr>
            <a:r>
              <a:rPr lang="th-TH" sz="3200" b="1" dirty="0">
                <a:solidFill>
                  <a:schemeClr val="accent1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สำนักงานหลักประกันสุขภาพแห่งชาติ</a:t>
            </a:r>
          </a:p>
          <a:p>
            <a:endParaRPr lang="th-TH" sz="3200" b="1" dirty="0">
              <a:solidFill>
                <a:schemeClr val="accent1">
                  <a:lumMod val="7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3200" b="1" dirty="0">
              <a:solidFill>
                <a:schemeClr val="accent1">
                  <a:lumMod val="7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94052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2514"/>
            <a:ext cx="12192000" cy="58645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5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เป็นการจ่ายชดเชยสำหรับบริการสร้างเสริมสุขภาพและป้องกันโรค ที่ต้องการเร่งรัดการเข้าถึง</a:t>
            </a:r>
          </a:p>
          <a:p>
            <a:pPr marL="0" indent="0">
              <a:buNone/>
            </a:pPr>
            <a:r>
              <a:rPr lang="th-TH" sz="35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บริการเฉพาะของประชาชนทุกสิทธิ ตามรายการบริการ (</a:t>
            </a:r>
            <a:r>
              <a:rPr lang="en-US" sz="35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Fee schedule) </a:t>
            </a:r>
            <a:r>
              <a:rPr lang="th-TH" sz="35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 8 รายการ</a:t>
            </a:r>
          </a:p>
          <a:p>
            <a:pPr marL="0" indent="0">
              <a:buNone/>
            </a:pPr>
            <a:r>
              <a:rPr lang="th-TH" sz="35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ได้แก่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en-US" sz="35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r>
              <a:rPr lang="th-TH" sz="35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  <a:r>
              <a:rPr lang="th-TH" sz="3500" b="1" dirty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บริการตรวจคัดกรองมะเร็งปากมดลูก 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th-TH" sz="3500" b="1" dirty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2) บริการฝากครรภ์ (</a:t>
            </a:r>
            <a:r>
              <a:rPr lang="en-US" sz="3500" b="1" dirty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ANC) 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th-TH" sz="35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3) การป้องกันและควบคุมโรคโลหิต</a:t>
            </a:r>
            <a:r>
              <a:rPr lang="th-TH" sz="35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จางธาลัส</a:t>
            </a:r>
            <a:r>
              <a:rPr lang="th-TH" sz="35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ซีเมียในหญิงตั้งครรภ์ 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th-TH" sz="3500" b="1" dirty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4) การป้องกันและควบคุมกลุ่มอาการดาวน์ในหญิงตั้งครรภ์ 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th-TH" sz="35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5) การป้องกันและควบคุมภาวะพร่องฮอร์โมนไทรอยด์ในเด็กแรกเกิด (</a:t>
            </a:r>
            <a:r>
              <a:rPr lang="en-US" sz="35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TSH) 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en-US" sz="35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6</a:t>
            </a:r>
            <a:r>
              <a:rPr lang="th-TH" sz="35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บริการคุมกำเนิดกึ่งถาวร (ใส่ห่วงอนามัย/ฝังยาคุมกำเนิด) ในหญิงอายุน้อยกว่า 20 ปี</a:t>
            </a:r>
            <a:endParaRPr lang="en-US" sz="35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0" lvl="1" indent="0">
              <a:spcBef>
                <a:spcPts val="600"/>
              </a:spcBef>
              <a:buNone/>
            </a:pPr>
            <a:r>
              <a:rPr lang="en-US" sz="35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7</a:t>
            </a:r>
            <a:r>
              <a:rPr lang="th-TH" sz="35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บริการป้องกันการยุติการตั้งครรภ์ที่ไม่ปลอดภัย 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th-TH" sz="3500" b="1" dirty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8) บริการคุมกำเนิดกึ่งถาวร (ใส่ห่วงอนามัย/ฝังยาคุมกำเนิด) ในหญิงอายุ 20 ปีขึ้นไป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th-TH" sz="3500" b="1" dirty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กรณีหลังยุติการตั้งครรภ์ </a:t>
            </a:r>
          </a:p>
        </p:txBody>
      </p:sp>
      <p:sp>
        <p:nvSpPr>
          <p:cNvPr id="4" name="Rectangle 3"/>
          <p:cNvSpPr/>
          <p:nvPr/>
        </p:nvSpPr>
        <p:spPr>
          <a:xfrm>
            <a:off x="1" y="-1"/>
            <a:ext cx="12192000" cy="7078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anchor="ctr">
            <a:spAutoFit/>
          </a:bodyPr>
          <a:lstStyle/>
          <a:p>
            <a:pPr lvl="0">
              <a:defRPr/>
            </a:pPr>
            <a:r>
              <a:rPr lang="th-TH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 วัตถุประสงค์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539307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400" dirty="0"/>
              <a:t>อัตราจ่ายรายการ </a:t>
            </a:r>
            <a:r>
              <a:rPr lang="en-US" sz="4400" dirty="0"/>
              <a:t>PPB </a:t>
            </a:r>
            <a:r>
              <a:rPr lang="th-TH" sz="4400" dirty="0"/>
              <a:t>จ่ายแบบ </a:t>
            </a:r>
            <a:r>
              <a:rPr lang="en-US" sz="4400" dirty="0"/>
              <a:t>Fee Schedule </a:t>
            </a:r>
            <a:r>
              <a:rPr lang="th-TH" sz="4400" dirty="0"/>
              <a:t>ปี 2562 (บาท/ครั้ง)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585D3-4B1F-4070-9B2A-BBC0E865297F}" type="slidenum">
              <a:rPr lang="th-TH" smtClean="0"/>
              <a:pPr/>
              <a:t>12</a:t>
            </a:fld>
            <a:endParaRPr lang="th-TH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204716" y="1041214"/>
          <a:ext cx="6769290" cy="5247675"/>
        </p:xfrm>
        <a:graphic>
          <a:graphicData uri="http://schemas.openxmlformats.org/drawingml/2006/table">
            <a:tbl>
              <a:tblPr/>
              <a:tblGrid>
                <a:gridCol w="46340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52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9915"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รายการบริการ (เดิมที่จ่ายอยู่แล้ว)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อัตราจ่าย (บาท/ครั้ง)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1. ค่าบริการตรวจยืนยันโลหิต</a:t>
                      </a:r>
                      <a:r>
                        <a:rPr lang="th-TH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จางธาลัส</a:t>
                      </a:r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ซีเมียในหญิงตั้งครรภ์และสามี  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- ค่าตรวจ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Hb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typing 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270</a:t>
                      </a:r>
                    </a:p>
                  </a:txBody>
                  <a:tcPr marL="0" marR="72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- ค่าตรวจ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Alpha -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thal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1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500</a:t>
                      </a:r>
                    </a:p>
                  </a:txBody>
                  <a:tcPr marL="0" marR="72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- ค่าตรวจ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Beta -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thal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1,200</a:t>
                      </a:r>
                    </a:p>
                  </a:txBody>
                  <a:tcPr marL="0" marR="72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- ค่า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PND 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2,500</a:t>
                      </a:r>
                    </a:p>
                  </a:txBody>
                  <a:tcPr marL="0" marR="72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- ค่ายุติการตั้งครรภ์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3,000</a:t>
                      </a:r>
                    </a:p>
                  </a:txBody>
                  <a:tcPr marL="0" marR="72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2. ค่าบริการตรวจคัดกรอง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Down syndrome </a:t>
                      </a:r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ในหญิงตั้งครรภ์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0" marR="72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- ค่าตรวจคัดกรองด้วยวิธี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Quadruple test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1,200</a:t>
                      </a:r>
                    </a:p>
                  </a:txBody>
                  <a:tcPr marL="0" marR="72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- ค่าบริการเจาะเลือดและค่าขนส่ง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200</a:t>
                      </a:r>
                    </a:p>
                  </a:txBody>
                  <a:tcPr marL="0" marR="72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- ค่า </a:t>
                      </a: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PND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2,500</a:t>
                      </a:r>
                    </a:p>
                  </a:txBody>
                  <a:tcPr marL="0" marR="72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- ค่าบริการตรวจโครโมโซมยืนยันทารกในครรภ์ด้วยวิธี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Karyotyping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2,500</a:t>
                      </a:r>
                    </a:p>
                  </a:txBody>
                  <a:tcPr marL="0" marR="72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- ค่ายุติการตั้งครรภ์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3000</a:t>
                      </a:r>
                    </a:p>
                  </a:txBody>
                  <a:tcPr marL="0" marR="72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3. ค่าบริการตรวจคัดกรองภาวะพร่องฮอร์โมนไทรอยด์ในเด็กแรกเกิด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0" marR="72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- ค่าตรวจคัดกรอง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TSH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125</a:t>
                      </a:r>
                    </a:p>
                  </a:txBody>
                  <a:tcPr marL="0" marR="72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4. ค่าบริการคุมกำเนิดกึ่งถาวร (ใส่ห่วง/ยาฝัง) ใน ญ&lt; 20 ปี 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0" marR="72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- ค่าบริการคุมกำเนิดกึ่งถาวร (ใส่ห่วง/ยาฝัง)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2,500</a:t>
                      </a:r>
                    </a:p>
                  </a:txBody>
                  <a:tcPr marL="0" marR="72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5. บริการป้องกันการยุติการตั้งครรภ์ที่ไม่ปลอดภัย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0" marR="72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 - ค่าชดเชยบริการยุติการตั้งครรภ์ทุกวิธี 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3,000</a:t>
                      </a:r>
                    </a:p>
                  </a:txBody>
                  <a:tcPr marL="0" marR="72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7278332" y="1283703"/>
          <a:ext cx="4382267" cy="3291840"/>
        </p:xfrm>
        <a:graphic>
          <a:graphicData uri="http://schemas.openxmlformats.org/drawingml/2006/table">
            <a:tbl>
              <a:tblPr/>
              <a:tblGrid>
                <a:gridCol w="30421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00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8625"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รายการบริการ  (รายการใหม่ ปี2562)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อัตราการจ่าย </a:t>
                      </a:r>
                      <a:b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</a:br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(บาท/ครั้ง)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6. บริการคุมกำเนิดกึ่งถาวร (ใส่ห่วง/ยาฝัง) ใน ญ &gt;= 20 ปีขึ้นไป </a:t>
                      </a:r>
                      <a:r>
                        <a:rPr kumimoji="0" lang="th-TH" sz="18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(กรณีแท้ง </a:t>
                      </a:r>
                      <a:r>
                        <a:rPr kumimoji="0" lang="en-US" sz="18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Unwanted pregnancy)</a:t>
                      </a:r>
                      <a:endParaRPr kumimoji="0" lang="th-TH" sz="1800" b="1" i="0" u="none" strike="noStrike" kern="1200" dirty="0">
                        <a:solidFill>
                          <a:srgbClr val="0070C0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72000" marR="72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            2,500 </a:t>
                      </a:r>
                    </a:p>
                  </a:txBody>
                  <a:tcPr marL="36000" marR="72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7. บริการตรวจคัดกรองมะเร็งปากมดลูก</a:t>
                      </a:r>
                    </a:p>
                  </a:txBody>
                  <a:tcPr marL="72000" marR="72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36000" marR="72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-  ค่าบริการการตรวจ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Pap smear</a:t>
                      </a:r>
                    </a:p>
                  </a:txBody>
                  <a:tcPr marL="72000" marR="72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250</a:t>
                      </a:r>
                    </a:p>
                  </a:txBody>
                  <a:tcPr marL="36000" marR="72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-  การทำ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Colposcopy </a:t>
                      </a:r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รวมค่าทำ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biopsy / </a:t>
                      </a:r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ค่าอ่านผลพยาธิวิทยา</a:t>
                      </a:r>
                    </a:p>
                  </a:txBody>
                  <a:tcPr marL="72000" marR="72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900</a:t>
                      </a:r>
                    </a:p>
                  </a:txBody>
                  <a:tcPr marL="36000" marR="72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8. ANC </a:t>
                      </a:r>
                    </a:p>
                  </a:txBody>
                  <a:tcPr marL="72000" marR="72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36000" marR="72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  - ANC </a:t>
                      </a:r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ครั้งแรก</a:t>
                      </a:r>
                    </a:p>
                  </a:txBody>
                  <a:tcPr marL="72000" marR="72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1,200</a:t>
                      </a:r>
                    </a:p>
                  </a:txBody>
                  <a:tcPr marL="36000" marR="72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  - ANC </a:t>
                      </a:r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ครั้งที่ 2-5</a:t>
                      </a:r>
                    </a:p>
                  </a:txBody>
                  <a:tcPr marL="72000" marR="72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400</a:t>
                      </a:r>
                    </a:p>
                  </a:txBody>
                  <a:tcPr marL="36000" marR="72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274257" y="4810598"/>
            <a:ext cx="4386342" cy="830997"/>
          </a:xfrm>
          <a:prstGeom prst="rect">
            <a:avLst/>
          </a:prstGeom>
          <a:noFill/>
          <a:ln w="28575"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th-TH" sz="1600" b="1" u="sng" dirty="0">
                <a:solidFill>
                  <a:srgbClr val="FF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หมายเหตุ</a:t>
            </a:r>
          </a:p>
          <a:p>
            <a:r>
              <a:rPr lang="th-TH" sz="1600" b="1" dirty="0">
                <a:solidFill>
                  <a:srgbClr val="FF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อัตราจ่ายใช้อัตราเดียวกับที่ </a:t>
            </a:r>
            <a:r>
              <a:rPr lang="th-TH" sz="1600" b="1" dirty="0" err="1">
                <a:solidFill>
                  <a:srgbClr val="FF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สปสช</a:t>
            </a:r>
            <a:r>
              <a:rPr lang="th-TH" sz="1600" b="1" dirty="0">
                <a:solidFill>
                  <a:srgbClr val="FF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.เขต </a:t>
            </a:r>
            <a:r>
              <a:rPr lang="en-US" sz="1600" b="1" dirty="0">
                <a:solidFill>
                  <a:srgbClr val="FF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13 </a:t>
            </a:r>
            <a:r>
              <a:rPr lang="th-TH" sz="1600" b="1" dirty="0">
                <a:solidFill>
                  <a:srgbClr val="FF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กทม.</a:t>
            </a:r>
          </a:p>
          <a:p>
            <a:r>
              <a:rPr lang="th-TH" sz="1600" b="1" dirty="0">
                <a:solidFill>
                  <a:srgbClr val="FF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ยกเว้น </a:t>
            </a:r>
            <a:r>
              <a:rPr lang="en-US" sz="1600" b="1" dirty="0">
                <a:solidFill>
                  <a:srgbClr val="FF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Colposcopy</a:t>
            </a:r>
            <a:r>
              <a:rPr lang="th-TH" sz="1600" b="1" dirty="0">
                <a:solidFill>
                  <a:srgbClr val="FF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ใช้อัตราราคาอ้างอิงของสถาบันมะเร็งแห่งชาติ</a:t>
            </a:r>
          </a:p>
        </p:txBody>
      </p:sp>
    </p:spTree>
    <p:extLst>
      <p:ext uri="{BB962C8B-B14F-4D97-AF65-F5344CB8AC3E}">
        <p14:creationId xmlns:p14="http://schemas.microsoft.com/office/powerpoint/2010/main" val="37976379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344" y="188913"/>
            <a:ext cx="11568304" cy="576262"/>
          </a:xfrm>
        </p:spPr>
        <p:txBody>
          <a:bodyPr>
            <a:normAutofit fontScale="90000"/>
          </a:bodyPr>
          <a:lstStyle/>
          <a:p>
            <a:r>
              <a:rPr lang="th-TH" b="0" dirty="0"/>
              <a:t>จัดสรรงบประมาณสร้างเสริมสุขภาพป้องกันโรค </a:t>
            </a:r>
            <a:r>
              <a:rPr lang="en-US" b="0" dirty="0"/>
              <a:t>PPA_62</a:t>
            </a:r>
            <a:r>
              <a:rPr lang="th-TH" sz="4800" b="0" dirty="0"/>
              <a:t> (</a:t>
            </a:r>
            <a:r>
              <a:rPr lang="th-TH" sz="4800" dirty="0"/>
              <a:t>19,508,725.30) </a:t>
            </a:r>
            <a:endParaRPr lang="th-TH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4065375"/>
              </p:ext>
            </p:extLst>
          </p:nvPr>
        </p:nvGraphicFramePr>
        <p:xfrm>
          <a:off x="609600" y="1412875"/>
          <a:ext cx="10972800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79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605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80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dirty="0"/>
                        <a:t>ลำดับ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/>
                        <a:t>โครงการ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/>
                        <a:t>วงเงิน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/>
                        <a:t>ผู้รับผิดชอบ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endParaRPr lang="th-TH" sz="32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3200" b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โครงการส่งเสริมสุขภาพประชาชนกลุ่มเสี่ยงต่อโรคเมตาบอลิกซินโดรม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  <a:r>
                        <a:rPr lang="en-US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,</a:t>
                      </a:r>
                      <a:r>
                        <a:rPr lang="th-TH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708</a:t>
                      </a:r>
                      <a:r>
                        <a:rPr lang="en-US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,</a:t>
                      </a:r>
                      <a:r>
                        <a:rPr lang="th-TH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725.3</a:t>
                      </a:r>
                      <a:r>
                        <a:rPr lang="en-US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  <a:r>
                        <a:rPr lang="th-TH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บาท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สสจ.หนองคาย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endParaRPr lang="th-TH" sz="32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สร้างเสริมสุขภาพในเรือนจำ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1,500,000</a:t>
                      </a:r>
                      <a:endParaRPr lang="th-TH" sz="32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เรือนจำ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endParaRPr lang="th-TH" sz="32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สร้างเสริมสุขภาพแม่และเด็ก</a:t>
                      </a:r>
                      <a:r>
                        <a:rPr lang="en-US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0-2</a:t>
                      </a:r>
                      <a:r>
                        <a:rPr lang="th-TH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5,000,000</a:t>
                      </a:r>
                      <a:endParaRPr lang="th-TH" sz="32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สสจ.อุดรธานี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  <a:endParaRPr lang="th-TH" sz="32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สร้างเสริมสุขภาพในกลุ่มพระสงฆ์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3,000,000</a:t>
                      </a:r>
                      <a:endParaRPr lang="th-TH" sz="32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สสจ.นครพนม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endParaRPr lang="th-TH" sz="32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12529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20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ส่งเสริมพัฒนาการเด็กปฐมวัยที่มีพัฒนาการสงสัยล่าช้า</a:t>
                      </a:r>
                      <a:endParaRPr lang="th-TH" sz="32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12529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5,000,000</a:t>
                      </a:r>
                      <a:endParaRPr lang="th-TH" sz="32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สสจ.สกลนคร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  <a:endParaRPr lang="th-TH" sz="32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โครงการสร้างเสริมสุขภาพในวัยทำงาน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300,000</a:t>
                      </a:r>
                      <a:endParaRPr lang="th-TH" sz="32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สสจ.หนองบัวลำภู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AE6873-694C-4179-8377-7B21D1EA8EC8}" type="slidenum">
              <a:rPr lang="th-TH" smtClean="0"/>
              <a:pPr>
                <a:defRPr/>
              </a:pPr>
              <a:t>13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542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166067" y="1612083"/>
            <a:ext cx="11736214" cy="2987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4291" tIns="77146" rIns="154291" bIns="77146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th-TH" sz="36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วัตถุประสงค์</a:t>
            </a:r>
          </a:p>
          <a:p>
            <a:pPr>
              <a:buFont typeface="Wingdings" pitchFamily="2" charset="2"/>
              <a:buChar char="§"/>
            </a:pPr>
            <a:r>
              <a:rPr lang="th-TH" sz="3600" dirty="0">
                <a:latin typeface="Tahoma" pitchFamily="34" charset="0"/>
                <a:cs typeface="Tahoma" pitchFamily="34" charset="0"/>
              </a:rPr>
              <a:t> </a:t>
            </a:r>
            <a:r>
              <a:rPr lang="th-TH" dirty="0">
                <a:latin typeface="Tahoma" pitchFamily="34" charset="0"/>
                <a:cs typeface="Tahoma" pitchFamily="34" charset="0"/>
              </a:rPr>
              <a:t>เพื่อเพิ่มการเข้าถึงบริการสร้างเสริมสุขภาพและป้องกันโรคของแต่ละกลุ่มวัย</a:t>
            </a:r>
          </a:p>
          <a:p>
            <a:r>
              <a:rPr lang="th-TH" dirty="0">
                <a:latin typeface="Tahoma" pitchFamily="34" charset="0"/>
                <a:cs typeface="Tahoma" pitchFamily="34" charset="0"/>
              </a:rPr>
              <a:t>    ตามประเภทและขอบเขตบริการสาธารณสุข ฉบับที่ </a:t>
            </a:r>
            <a:r>
              <a:rPr lang="en-US" dirty="0">
                <a:latin typeface="Tahoma" pitchFamily="34" charset="0"/>
                <a:cs typeface="Tahoma" pitchFamily="34" charset="0"/>
              </a:rPr>
              <a:t>10</a:t>
            </a:r>
          </a:p>
          <a:p>
            <a:pPr>
              <a:buFont typeface="Wingdings" pitchFamily="2" charset="2"/>
              <a:buChar char="§"/>
            </a:pPr>
            <a:r>
              <a:rPr lang="en-US" dirty="0">
                <a:latin typeface="Tahoma" pitchFamily="34" charset="0"/>
                <a:cs typeface="Tahoma" pitchFamily="34" charset="0"/>
              </a:rPr>
              <a:t> </a:t>
            </a:r>
            <a:r>
              <a:rPr lang="th-TH" dirty="0">
                <a:latin typeface="Tahoma" pitchFamily="34" charset="0"/>
                <a:cs typeface="Tahoma" pitchFamily="34" charset="0"/>
              </a:rPr>
              <a:t>เพื่อป้องกันหรือลดปัญหาสาธารณสุข หรือภาวะโรคที่สำคัญของประเทศ</a:t>
            </a:r>
          </a:p>
          <a:p>
            <a:pPr>
              <a:buFont typeface="Wingdings" pitchFamily="2" charset="2"/>
              <a:buChar char="§"/>
            </a:pPr>
            <a:r>
              <a:rPr lang="th-TH" dirty="0">
                <a:latin typeface="Tahoma" pitchFamily="34" charset="0"/>
                <a:cs typeface="Tahoma" pitchFamily="34" charset="0"/>
              </a:rPr>
              <a:t> เพื่อสนับสนุนการแก้ไขปัญหาการสร้างเสริมเสริมสุขภาพและป้องกันโรค</a:t>
            </a:r>
          </a:p>
          <a:p>
            <a:pPr>
              <a:buFont typeface="Wingdings" pitchFamily="2" charset="2"/>
              <a:buChar char="§"/>
            </a:pPr>
            <a:r>
              <a:rPr lang="th-TH" dirty="0">
                <a:latin typeface="Tahoma" pitchFamily="34" charset="0"/>
                <a:cs typeface="Tahoma" pitchFamily="34" charset="0"/>
              </a:rPr>
              <a:t> เพื่อเพิ่มคุณภาพบริการสร้างเสริมสุขภาพและป้องกันโรค</a:t>
            </a:r>
          </a:p>
        </p:txBody>
      </p:sp>
      <p:sp>
        <p:nvSpPr>
          <p:cNvPr id="7" name="ตัวแทนเนื้อหา 6"/>
          <p:cNvSpPr txBox="1">
            <a:spLocks/>
          </p:cNvSpPr>
          <p:nvPr/>
        </p:nvSpPr>
        <p:spPr bwMode="auto">
          <a:xfrm>
            <a:off x="343487" y="258828"/>
            <a:ext cx="10016598" cy="942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lIns="154291" tIns="77146" rIns="154291" bIns="77146"/>
          <a:lstStyle/>
          <a:p>
            <a:pPr marL="460729" indent="-460729" algn="ctr" defTabSz="1542902">
              <a:spcAft>
                <a:spcPts val="1014"/>
              </a:spcAft>
              <a:buSzPct val="70000"/>
              <a:defRPr/>
            </a:pPr>
            <a:r>
              <a:rPr lang="th-TH" sz="3600" b="1" dirty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งบบริการสร้างเสริมสุขภาพและป้องกันโรค</a:t>
            </a:r>
          </a:p>
          <a:p>
            <a:pPr marL="460729" indent="-460729" defTabSz="1542902">
              <a:spcAft>
                <a:spcPts val="1014"/>
              </a:spcAft>
              <a:buSzPct val="70000"/>
              <a:defRPr/>
            </a:pPr>
            <a:r>
              <a:rPr lang="en-US" sz="3600" b="1" dirty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th-TH" sz="3600" b="1" dirty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     </a:t>
            </a:r>
            <a:endParaRPr lang="en-US" sz="3600" b="1" dirty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8" name="รูปภาพ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444382" y="4864424"/>
            <a:ext cx="2138398" cy="154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16245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ตัวแทนเนื้อหา 6"/>
          <p:cNvSpPr>
            <a:spLocks noGrp="1"/>
          </p:cNvSpPr>
          <p:nvPr>
            <p:ph idx="1"/>
          </p:nvPr>
        </p:nvSpPr>
        <p:spPr>
          <a:xfrm>
            <a:off x="15080" y="1582988"/>
            <a:ext cx="12161839" cy="1564105"/>
          </a:xfrm>
        </p:spPr>
        <p:txBody>
          <a:bodyPr>
            <a:normAutofit fontScale="92500" lnSpcReduction="10000"/>
          </a:bodyPr>
          <a:lstStyle/>
          <a:p>
            <a:pPr algn="ctr">
              <a:spcBef>
                <a:spcPct val="0"/>
              </a:spcBef>
              <a:buFont typeface="Arial" charset="0"/>
              <a:buNone/>
            </a:pP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หมวด 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 </a:t>
            </a:r>
          </a:p>
          <a:p>
            <a:pPr algn="ctr">
              <a:spcBef>
                <a:spcPct val="0"/>
              </a:spcBef>
              <a:buFont typeface="Arial" charset="0"/>
              <a:buNone/>
            </a:pP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รายการบริการทางการแพทย์เหมาจ่ายรายหัว</a:t>
            </a:r>
          </a:p>
          <a:p>
            <a:pPr algn="ctr">
              <a:spcBef>
                <a:spcPct val="0"/>
              </a:spcBef>
              <a:buFont typeface="Arial" charset="0"/>
              <a:buNone/>
            </a:pP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************</a:t>
            </a:r>
            <a:endParaRPr lang="th-TH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ข้อ 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8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อัตราเหมาจ่ายรายหัวปีงบประมาณ 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2562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จำนวน 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3,426.56 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บาทต่อผู้มีสิทธิตามกฎหมายว่าด้วยหลักประกันสุขภาพแห่งชาติ (ผู้มีสิทธิ) สำหรับ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ผู้มีสิทธิจำนวน 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48.5750 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ล้านคน โดยจัดสรรเป็นประเภทบริการ ค่าใช้จ่าย หรือเงินต่างๆ ดังนี้</a:t>
            </a:r>
            <a:endParaRPr lang="en-US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6" name="Straight Connector 5"/>
          <p:cNvCxnSpPr>
            <a:cxnSpLocks/>
          </p:cNvCxnSpPr>
          <p:nvPr/>
        </p:nvCxnSpPr>
        <p:spPr>
          <a:xfrm flipV="1">
            <a:off x="-1371599" y="10428202"/>
            <a:ext cx="14935200" cy="777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ชื่อเรื่อง 1"/>
          <p:cNvSpPr>
            <a:spLocks noGrp="1"/>
          </p:cNvSpPr>
          <p:nvPr>
            <p:ph type="title"/>
          </p:nvPr>
        </p:nvSpPr>
        <p:spPr>
          <a:xfrm>
            <a:off x="15081" y="1"/>
            <a:ext cx="12161839" cy="156410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>
              <a:defRPr/>
            </a:pPr>
            <a:r>
              <a:rPr lang="th-TH" sz="2800" b="1" dirty="0">
                <a:latin typeface="TH SarabunPSK" panose="020B0500040200020003" pitchFamily="34" charset="-34"/>
                <a:cs typeface="TH SarabunPSK" pitchFamily="34" charset="-34"/>
              </a:rPr>
              <a:t>ประกาศคณะกรรมการหลักประกันสุขภาพแห่งชาติ</a:t>
            </a:r>
            <a:br>
              <a:rPr lang="th-TH" sz="2800" b="1" dirty="0">
                <a:latin typeface="TH SarabunPSK" panose="020B0500040200020003" pitchFamily="34" charset="-34"/>
                <a:cs typeface="TH SarabunPSK" pitchFamily="34" charset="-34"/>
              </a:rPr>
            </a:br>
            <a:r>
              <a:rPr lang="th-TH" sz="2800" b="1" dirty="0">
                <a:solidFill>
                  <a:srgbClr val="0000FF"/>
                </a:solidFill>
                <a:latin typeface="TH SarabunPSK" panose="020B0500040200020003" pitchFamily="34" charset="-34"/>
                <a:cs typeface="TH SarabunPSK" pitchFamily="34" charset="-34"/>
              </a:rPr>
              <a:t>เรื่อง หลักเกณฑ์การดำเนินงานและการบริหารจัดการกองทุนหลักประกันสุขภาพแห่งชาติสำหรับผู้มีสิทธิหลักประกันสุขภาพแห่งชาติ ปีงบประมาณ </a:t>
            </a:r>
            <a:r>
              <a:rPr lang="en-US" sz="2800" b="1" dirty="0">
                <a:solidFill>
                  <a:srgbClr val="0000FF"/>
                </a:solidFill>
                <a:latin typeface="TH SarabunPSK" panose="020B0500040200020003" pitchFamily="34" charset="-34"/>
                <a:cs typeface="TH SarabunPSK" pitchFamily="34" charset="-34"/>
              </a:rPr>
              <a:t>2562 </a:t>
            </a:r>
            <a:r>
              <a:rPr lang="th-TH" sz="2800" b="1" dirty="0">
                <a:solidFill>
                  <a:srgbClr val="0000FF"/>
                </a:solidFill>
                <a:latin typeface="TH SarabunPSK" panose="020B0500040200020003" pitchFamily="34" charset="-34"/>
                <a:cs typeface="TH SarabunPSK" pitchFamily="34" charset="-34"/>
              </a:rPr>
              <a:t>และหลักเกณฑ์ วิธีการและเงื่อนไขการรับค่าใช้จ่ายเพื่อบริการสาธารณสุขของหน่วยบริการ</a:t>
            </a:r>
            <a:endParaRPr lang="en-US" sz="2800" b="1" dirty="0">
              <a:solidFill>
                <a:srgbClr val="0000FF"/>
              </a:solidFill>
              <a:latin typeface="TH SarabunPSK" panose="020B0500040200020003" pitchFamily="34" charset="-34"/>
              <a:cs typeface="TH SarabunPSK" pitchFamily="34" charset="-34"/>
            </a:endParaRPr>
          </a:p>
        </p:txBody>
      </p:sp>
      <p:graphicFrame>
        <p:nvGraphicFramePr>
          <p:cNvPr id="11" name="ตาราง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047990"/>
              </p:ext>
            </p:extLst>
          </p:nvPr>
        </p:nvGraphicFramePr>
        <p:xfrm>
          <a:off x="610174" y="3107336"/>
          <a:ext cx="10830343" cy="37785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6531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71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4223">
                <a:tc>
                  <a:txBody>
                    <a:bodyPr/>
                    <a:lstStyle/>
                    <a:p>
                      <a:pPr algn="ctr"/>
                      <a:r>
                        <a:rPr lang="th-TH" sz="160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ประเภทบริการ</a:t>
                      </a:r>
                    </a:p>
                  </a:txBody>
                  <a:tcPr marL="162022" marR="162022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จำนวนบาท/ผู้มีสิทธิ</a:t>
                      </a:r>
                    </a:p>
                  </a:txBody>
                  <a:tcPr marL="162022" marR="162022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394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</a:t>
                      </a:r>
                      <a:r>
                        <a:rPr lang="th-TH" sz="12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บริการผู้ป่วยนอกทั่วไป</a:t>
                      </a:r>
                    </a:p>
                  </a:txBody>
                  <a:tcPr marL="162022" marR="162022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1,179.34</a:t>
                      </a:r>
                      <a:endParaRPr lang="th-TH" sz="12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62022" marR="162022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394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</a:t>
                      </a:r>
                      <a:r>
                        <a:rPr lang="en-US" sz="1200" b="1" baseline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th-TH" sz="1200" b="1" baseline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บริการผู้ป่วยในทั่วไป</a:t>
                      </a:r>
                      <a:endParaRPr lang="th-TH" sz="12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62022" marR="162022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1,194.94</a:t>
                      </a:r>
                      <a:endParaRPr lang="th-TH" sz="12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62022" marR="162022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394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</a:t>
                      </a:r>
                      <a:r>
                        <a:rPr lang="th-TH" sz="12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บริการเฉพาะ</a:t>
                      </a:r>
                    </a:p>
                  </a:txBody>
                  <a:tcPr marL="162022" marR="162022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357.50</a:t>
                      </a:r>
                      <a:endParaRPr lang="th-TH" sz="12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62022" marR="162022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223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</a:t>
                      </a:r>
                      <a:r>
                        <a:rPr lang="th-TH" sz="16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บริการสร้างเสริมสุขภาพและป้องกันโรค</a:t>
                      </a:r>
                    </a:p>
                  </a:txBody>
                  <a:tcPr marL="162022" marR="162022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432.43</a:t>
                      </a:r>
                      <a:endParaRPr lang="th-TH" sz="16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62022" marR="162022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3394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5.</a:t>
                      </a:r>
                      <a:r>
                        <a:rPr lang="th-TH" sz="12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บริการฟื้นฟูสมรรถภาพด้านการแพทย์</a:t>
                      </a:r>
                    </a:p>
                  </a:txBody>
                  <a:tcPr marL="162022" marR="162022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16.13</a:t>
                      </a:r>
                      <a:endParaRPr lang="th-TH" sz="12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62022" marR="162022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3394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6.</a:t>
                      </a:r>
                      <a:r>
                        <a:rPr lang="th-TH" sz="12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บริการการแพทย์แผนไทย</a:t>
                      </a:r>
                    </a:p>
                  </a:txBody>
                  <a:tcPr marL="162022" marR="162022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11.61</a:t>
                      </a:r>
                      <a:endParaRPr lang="th-TH" sz="12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62022" marR="162022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3394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7. </a:t>
                      </a:r>
                      <a:r>
                        <a:rPr lang="th-TH" sz="12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ค่าบริการทางการแพทย์ที่เบิกจ่ายในลักษณะงบลงทุน</a:t>
                      </a:r>
                    </a:p>
                  </a:txBody>
                  <a:tcPr marL="162022" marR="162022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128.69</a:t>
                      </a:r>
                      <a:endParaRPr lang="th-TH" sz="12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62022" marR="162022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3394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8.</a:t>
                      </a:r>
                      <a:r>
                        <a:rPr lang="th-TH" sz="1200" b="1" baseline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เงินช่วยเหลือเบื้องต้นกรณีผู้รับบริการ และผู้ให้บริการ</a:t>
                      </a:r>
                      <a:endParaRPr lang="th-TH" sz="12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62022" marR="162022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4.92</a:t>
                      </a:r>
                      <a:endParaRPr lang="th-TH" sz="12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62022" marR="162022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3394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9.</a:t>
                      </a:r>
                      <a:r>
                        <a:rPr lang="en-US" sz="1200" b="1" baseline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th-TH" sz="1200" b="1" baseline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บริการจ่ายตามคุณภาพผลงานบริการ</a:t>
                      </a:r>
                      <a:endParaRPr lang="th-TH" sz="12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62022" marR="162022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2.00</a:t>
                      </a:r>
                      <a:endParaRPr lang="th-TH" sz="12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62022" marR="162022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8809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รวม  ( บาทต่อผู้มีสิทธิ)</a:t>
                      </a:r>
                    </a:p>
                  </a:txBody>
                  <a:tcPr marL="162022" marR="162022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3,426.56</a:t>
                      </a:r>
                      <a:endParaRPr lang="th-TH" sz="1600" b="1" dirty="0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62022" marR="162022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4139" name="รูปภาพ 11" descr="โลโก้ สปสช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" y="1"/>
            <a:ext cx="595093" cy="529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9492320"/>
      </p:ext>
    </p:extLst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779608" y="6283801"/>
            <a:ext cx="2068169" cy="364222"/>
          </a:xfrm>
        </p:spPr>
        <p:txBody>
          <a:bodyPr/>
          <a:lstStyle/>
          <a:p>
            <a:fld id="{3CBBB67B-79BF-4C7F-B166-1265330A8324}" type="slidenum">
              <a:rPr lang="en-US" altLang="th-TH">
                <a:ea typeface="Tahoma" panose="020B0604030504040204" pitchFamily="34" charset="0"/>
              </a:rPr>
              <a:pPr/>
              <a:t>4</a:t>
            </a:fld>
            <a:endParaRPr lang="th-TH" altLang="th-TH" dirty="0">
              <a:ea typeface="Tahoma" panose="020B0604030504040204" pitchFamily="34" charset="0"/>
            </a:endParaRPr>
          </a:p>
        </p:txBody>
      </p:sp>
      <p:sp>
        <p:nvSpPr>
          <p:cNvPr id="268290" name="Rectangle 2"/>
          <p:cNvSpPr>
            <a:spLocks noChangeArrowheads="1"/>
          </p:cNvSpPr>
          <p:nvPr/>
        </p:nvSpPr>
        <p:spPr bwMode="auto">
          <a:xfrm>
            <a:off x="349613" y="80520"/>
            <a:ext cx="11349117" cy="80920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ngsana New" pitchFamily="18" charset="-34"/>
              </a:defRPr>
            </a:lvl1pPr>
            <a:lvl2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ngsana New" pitchFamily="18" charset="-34"/>
              </a:defRPr>
            </a:lvl2pPr>
            <a:lvl3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ngsana New" pitchFamily="18" charset="-34"/>
              </a:defRPr>
            </a:lvl3pPr>
            <a:lvl4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ngsana New" pitchFamily="18" charset="-34"/>
              </a:defRPr>
            </a:lvl4pPr>
            <a:lvl5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ngsana New" pitchFamily="18" charset="-34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ngsana New" pitchFamily="18" charset="-34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ngsana New" pitchFamily="18" charset="-34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ngsana New" pitchFamily="18" charset="-34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ngsana New" pitchFamily="18" charset="-34"/>
              </a:defRPr>
            </a:lvl9pPr>
          </a:lstStyle>
          <a:p>
            <a:r>
              <a:rPr lang="th-TH" sz="2394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แนวทางการบริหารจัดการค่าบริการสร้างเสริมสุขภาพและป้องกันโรค ปี 2562</a:t>
            </a:r>
            <a:endParaRPr lang="en-US" altLang="th-TH" sz="2394" b="1" dirty="0">
              <a:solidFill>
                <a:schemeClr val="tx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8291" name="Text Box 3"/>
          <p:cNvSpPr txBox="1">
            <a:spLocks noChangeArrowheads="1"/>
          </p:cNvSpPr>
          <p:nvPr/>
        </p:nvSpPr>
        <p:spPr bwMode="auto">
          <a:xfrm>
            <a:off x="2293844" y="2629523"/>
            <a:ext cx="184274" cy="372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th-TH" altLang="th-TH" sz="1826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8292" name="AutoShape 4"/>
          <p:cNvSpPr>
            <a:spLocks noChangeArrowheads="1"/>
          </p:cNvSpPr>
          <p:nvPr/>
        </p:nvSpPr>
        <p:spPr bwMode="auto">
          <a:xfrm>
            <a:off x="205954" y="2069318"/>
            <a:ext cx="2225247" cy="709074"/>
          </a:xfrm>
          <a:prstGeom prst="roundRect">
            <a:avLst>
              <a:gd name="adj" fmla="val 16667"/>
            </a:avLst>
          </a:prstGeom>
          <a:solidFill>
            <a:srgbClr val="FF99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th-TH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(ก) </a:t>
            </a:r>
            <a:r>
              <a:rPr lang="en-US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Central</a:t>
            </a:r>
          </a:p>
          <a:p>
            <a:pPr algn="ctr"/>
            <a:r>
              <a:rPr lang="en-US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Procurement</a:t>
            </a:r>
          </a:p>
          <a:p>
            <a:pPr algn="ctr"/>
            <a:r>
              <a:rPr lang="en-US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&amp; NPP </a:t>
            </a:r>
            <a:r>
              <a:rPr lang="en-US" sz="1197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(29.64 </a:t>
            </a:r>
            <a:r>
              <a:rPr lang="th-TH" sz="1197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บาท/คน)</a:t>
            </a:r>
            <a:endParaRPr lang="en-US" sz="1197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8293" name="AutoShape 5"/>
          <p:cNvSpPr>
            <a:spLocks noChangeArrowheads="1"/>
          </p:cNvSpPr>
          <p:nvPr/>
        </p:nvSpPr>
        <p:spPr bwMode="auto">
          <a:xfrm>
            <a:off x="2587350" y="2083085"/>
            <a:ext cx="2208981" cy="713320"/>
          </a:xfrm>
          <a:prstGeom prst="roundRect">
            <a:avLst>
              <a:gd name="adj" fmla="val 16667"/>
            </a:avLst>
          </a:prstGeom>
          <a:solidFill>
            <a:srgbClr val="63D763"/>
          </a:solidFill>
          <a:ln w="9525">
            <a:solidFill>
              <a:srgbClr val="008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th-TH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(ข) </a:t>
            </a:r>
            <a:r>
              <a:rPr lang="en-US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P&amp;P Area based</a:t>
            </a:r>
          </a:p>
          <a:p>
            <a:pPr algn="ctr"/>
            <a:r>
              <a:rPr lang="th-TH" sz="1197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(ไม่เกิน 4 บาท/คน)</a:t>
            </a:r>
          </a:p>
          <a:p>
            <a:pPr algn="ctr"/>
            <a:endParaRPr lang="th-TH" sz="1197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8294" name="AutoShape 6"/>
          <p:cNvSpPr>
            <a:spLocks noChangeArrowheads="1"/>
          </p:cNvSpPr>
          <p:nvPr/>
        </p:nvSpPr>
        <p:spPr bwMode="auto">
          <a:xfrm>
            <a:off x="7317107" y="2086433"/>
            <a:ext cx="2218526" cy="713320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99CC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th-TH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(ง) จ่ายตามเกณฑ์</a:t>
            </a:r>
          </a:p>
          <a:p>
            <a:pPr algn="ctr"/>
            <a:r>
              <a:rPr lang="th-TH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คุณภาพผลงานบริการ</a:t>
            </a:r>
          </a:p>
          <a:p>
            <a:pPr algn="ctr"/>
            <a:r>
              <a:rPr lang="th-TH" sz="1197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(9 บาท/คน)</a:t>
            </a:r>
            <a:endParaRPr lang="en-US" sz="1197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8295" name="Line 7"/>
          <p:cNvSpPr>
            <a:spLocks noChangeShapeType="1"/>
          </p:cNvSpPr>
          <p:nvPr/>
        </p:nvSpPr>
        <p:spPr bwMode="auto">
          <a:xfrm>
            <a:off x="2458534" y="334371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h-TH" sz="1826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8296" name="Line 8"/>
          <p:cNvSpPr>
            <a:spLocks noChangeShapeType="1"/>
          </p:cNvSpPr>
          <p:nvPr/>
        </p:nvSpPr>
        <p:spPr bwMode="auto">
          <a:xfrm>
            <a:off x="6173798" y="5269537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h-TH" sz="1826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8297" name="AutoShape 9"/>
          <p:cNvSpPr>
            <a:spLocks noChangeArrowheads="1"/>
          </p:cNvSpPr>
          <p:nvPr/>
        </p:nvSpPr>
        <p:spPr bwMode="auto">
          <a:xfrm>
            <a:off x="3729492" y="957946"/>
            <a:ext cx="4665065" cy="645385"/>
          </a:xfrm>
          <a:prstGeom prst="roundRect">
            <a:avLst>
              <a:gd name="adj" fmla="val 16667"/>
            </a:avLst>
          </a:prstGeom>
          <a:solidFill>
            <a:srgbClr val="99FFCC"/>
          </a:solidFill>
          <a:ln>
            <a:noFill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  <a:extLst/>
        </p:spPr>
        <p:txBody>
          <a:bodyPr wrap="square">
            <a:spAutoFit/>
          </a:bodyPr>
          <a:lstStyle/>
          <a:p>
            <a:pPr algn="ctr"/>
            <a:r>
              <a:rPr lang="th-TH" sz="1596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งบ </a:t>
            </a:r>
            <a:r>
              <a:rPr lang="en-US" sz="1596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P&amp;P</a:t>
            </a:r>
          </a:p>
          <a:p>
            <a:pPr algn="ctr"/>
            <a:r>
              <a:rPr lang="th-TH" sz="1596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(318.98 บาท </a:t>
            </a:r>
            <a:r>
              <a:rPr lang="en-US" sz="1596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 </a:t>
            </a:r>
            <a:r>
              <a:rPr lang="th-TH" sz="1596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ปชก</a:t>
            </a:r>
            <a:r>
              <a:rPr lang="th-TH" sz="1596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ทุกสิทธิ 65.700 ล้านคน)</a:t>
            </a:r>
            <a:endParaRPr lang="en-US" altLang="th-TH" sz="1097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8300" name="Line 12"/>
          <p:cNvSpPr>
            <a:spLocks noChangeShapeType="1"/>
          </p:cNvSpPr>
          <p:nvPr/>
        </p:nvSpPr>
        <p:spPr bwMode="auto">
          <a:xfrm>
            <a:off x="6249810" y="592209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h-TH" sz="1826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268307" name="AutoShape 19"/>
          <p:cNvCxnSpPr>
            <a:cxnSpLocks noChangeShapeType="1"/>
            <a:endCxn id="268292" idx="0"/>
          </p:cNvCxnSpPr>
          <p:nvPr/>
        </p:nvCxnSpPr>
        <p:spPr bwMode="auto">
          <a:xfrm rot="10800000" flipV="1">
            <a:off x="1318578" y="1835423"/>
            <a:ext cx="4738734" cy="233894"/>
          </a:xfrm>
          <a:prstGeom prst="bentConnector2">
            <a:avLst/>
          </a:prstGeom>
          <a:noFill/>
          <a:ln w="317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8309" name="Text Box 21"/>
          <p:cNvSpPr txBox="1">
            <a:spLocks noChangeArrowheads="1"/>
          </p:cNvSpPr>
          <p:nvPr/>
        </p:nvSpPr>
        <p:spPr bwMode="auto">
          <a:xfrm>
            <a:off x="8650430" y="981299"/>
            <a:ext cx="2330001" cy="59867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r>
              <a:rPr lang="th-TH" sz="1097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• </a:t>
            </a:r>
            <a:r>
              <a:rPr lang="th-TH" sz="10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ได้รับ 431.43 บาทต่อหัว</a:t>
            </a:r>
          </a:p>
          <a:p>
            <a:r>
              <a:rPr lang="en-US" sz="1097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• </a:t>
            </a:r>
            <a:r>
              <a:rPr lang="en-US" sz="10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UC pop 48.575 </a:t>
            </a:r>
            <a:r>
              <a:rPr lang="th-TH" sz="10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ล้านคน</a:t>
            </a:r>
          </a:p>
          <a:p>
            <a:r>
              <a:rPr lang="en-US" sz="1097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• </a:t>
            </a:r>
            <a:r>
              <a:rPr lang="en-US" sz="10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Thai pop 65.700 </a:t>
            </a:r>
            <a:r>
              <a:rPr lang="th-TH" sz="10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ล้านคน</a:t>
            </a:r>
            <a:endParaRPr lang="th-TH" sz="1097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268311" name="AutoShape 23"/>
          <p:cNvCxnSpPr>
            <a:cxnSpLocks noChangeShapeType="1"/>
          </p:cNvCxnSpPr>
          <p:nvPr/>
        </p:nvCxnSpPr>
        <p:spPr bwMode="auto">
          <a:xfrm>
            <a:off x="6024170" y="1835423"/>
            <a:ext cx="4716634" cy="215624"/>
          </a:xfrm>
          <a:prstGeom prst="bentConnector2">
            <a:avLst/>
          </a:prstGeom>
          <a:noFill/>
          <a:ln w="317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" name="AutoShape 11"/>
          <p:cNvSpPr>
            <a:spLocks noChangeArrowheads="1"/>
          </p:cNvSpPr>
          <p:nvPr/>
        </p:nvSpPr>
        <p:spPr bwMode="auto">
          <a:xfrm>
            <a:off x="9710183" y="2065072"/>
            <a:ext cx="2207021" cy="71332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th-TH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(จ) </a:t>
            </a:r>
            <a:r>
              <a:rPr lang="en-US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P&amp;P </a:t>
            </a:r>
            <a:r>
              <a:rPr lang="th-TH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ในชุมชน</a:t>
            </a:r>
          </a:p>
          <a:p>
            <a:pPr algn="ctr"/>
            <a:r>
              <a:rPr lang="th-TH" sz="1197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(45 บาท/คน)</a:t>
            </a:r>
          </a:p>
          <a:p>
            <a:pPr algn="ctr"/>
            <a:endParaRPr lang="en-US" altLang="th-TH" sz="1197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1" name="AutoShape 6"/>
          <p:cNvSpPr>
            <a:spLocks noChangeArrowheads="1"/>
          </p:cNvSpPr>
          <p:nvPr/>
        </p:nvSpPr>
        <p:spPr bwMode="auto">
          <a:xfrm>
            <a:off x="4946722" y="2086433"/>
            <a:ext cx="2229710" cy="713320"/>
          </a:xfrm>
          <a:prstGeom prst="roundRect">
            <a:avLst>
              <a:gd name="adj" fmla="val 16667"/>
            </a:avLst>
          </a:prstGeom>
          <a:solidFill>
            <a:srgbClr val="00FFFF"/>
          </a:solidFill>
          <a:ln w="9525">
            <a:solidFill>
              <a:srgbClr val="99CC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th-TH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(ค) </a:t>
            </a:r>
            <a:r>
              <a:rPr lang="en-US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P&amp;P basic services</a:t>
            </a:r>
          </a:p>
          <a:p>
            <a:pPr algn="ctr"/>
            <a:r>
              <a:rPr lang="th-TH" sz="1197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(ไม่น้อยกว่า</a:t>
            </a:r>
          </a:p>
          <a:p>
            <a:pPr algn="ctr"/>
            <a:r>
              <a:rPr lang="th-TH" sz="1197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231.34 บาท/คน)</a:t>
            </a:r>
            <a:endParaRPr lang="th-TH" sz="1197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47" name="Straight Arrow Connector 146"/>
          <p:cNvCxnSpPr/>
          <p:nvPr/>
        </p:nvCxnSpPr>
        <p:spPr>
          <a:xfrm flipH="1">
            <a:off x="3725862" y="1826470"/>
            <a:ext cx="527" cy="2397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Arrow Connector 155"/>
          <p:cNvCxnSpPr>
            <a:stCxn id="268297" idx="2"/>
            <a:endCxn id="61" idx="0"/>
          </p:cNvCxnSpPr>
          <p:nvPr/>
        </p:nvCxnSpPr>
        <p:spPr>
          <a:xfrm flipH="1">
            <a:off x="6061578" y="1603331"/>
            <a:ext cx="446" cy="48310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05952" y="2946792"/>
            <a:ext cx="2229710" cy="2302613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pPr marL="228029" indent="-228029">
              <a:buFont typeface="+mj-lt"/>
              <a:buAutoNum type="arabicPeriod"/>
            </a:pPr>
            <a:r>
              <a:rPr lang="en-US" sz="1197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Central Procurement</a:t>
            </a:r>
            <a:r>
              <a:rPr lang="th-TH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(วัคซีน)</a:t>
            </a:r>
            <a:endParaRPr lang="en-US" sz="1197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029" indent="-228029">
              <a:buFont typeface="+mj-lt"/>
              <a:buAutoNum type="arabicPeriod"/>
            </a:pPr>
            <a:r>
              <a:rPr lang="en-US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NPP </a:t>
            </a:r>
            <a:r>
              <a:rPr lang="th-TH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ได้แก่ สมุดบันทึกสุขภาพ และการบริการติดตามเด็กที่ผลการตรวจยืนยัน </a:t>
            </a:r>
            <a:r>
              <a:rPr lang="en-US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TSH </a:t>
            </a:r>
            <a:r>
              <a:rPr lang="th-TH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ผิดปกติ</a:t>
            </a:r>
          </a:p>
          <a:p>
            <a:endParaRPr lang="th-TH" sz="1197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h-TH" sz="1197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h-TH" sz="1197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h-TH" sz="1197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h-TH" sz="1197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h-TH" sz="1197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Text Box 29"/>
          <p:cNvSpPr txBox="1">
            <a:spLocks noChangeArrowheads="1"/>
          </p:cNvSpPr>
          <p:nvPr/>
        </p:nvSpPr>
        <p:spPr bwMode="auto">
          <a:xfrm>
            <a:off x="2576339" y="2946792"/>
            <a:ext cx="2236203" cy="2302613"/>
          </a:xfrm>
          <a:prstGeom prst="rect">
            <a:avLst/>
          </a:prstGeom>
          <a:solidFill>
            <a:srgbClr val="D9FFB3"/>
          </a:solidFill>
          <a:ln>
            <a:solidFill>
              <a:schemeClr val="tx1"/>
            </a:solidFill>
            <a:prstDash val="dash"/>
          </a:ln>
          <a:effectLst/>
          <a:extLst/>
        </p:spPr>
        <p:txBody>
          <a:bodyPr wrap="square">
            <a:spAutoFit/>
          </a:bodyPr>
          <a:lstStyle/>
          <a:p>
            <a:r>
              <a:rPr lang="th-TH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บริหาร </a:t>
            </a:r>
            <a:r>
              <a:rPr lang="en-US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Global budget </a:t>
            </a:r>
            <a:r>
              <a:rPr lang="th-TH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ระดับเขต ตามจำนวนประชากรไทย ให้เป็นค่าบริการ</a:t>
            </a:r>
          </a:p>
          <a:p>
            <a:pPr marL="171021" indent="-171021">
              <a:buFont typeface="Arial" panose="020B0604020202020204" pitchFamily="34" charset="0"/>
              <a:buChar char="•"/>
            </a:pPr>
            <a:r>
              <a:rPr lang="th-TH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่ต้องการเร่งรัดการเข้าถึงบริการตามนโยบายหรือแก้ไขปัญหาพื้นที่ระดับเขต/จังหวัดตามความจำเป็นทางสุขภาพ</a:t>
            </a:r>
          </a:p>
          <a:p>
            <a:pPr marL="171021" indent="-171021">
              <a:buFont typeface="Arial" panose="020B0604020202020204" pitchFamily="34" charset="0"/>
              <a:buChar char="•"/>
            </a:pPr>
            <a:r>
              <a:rPr lang="th-TH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ให้คำนึงถึงการเข้าถึงบริการของประชาชนสิทธิหลักประกันสุขภาพต่างๆ ที่ยังเข้าไม่ถึงบริการ</a:t>
            </a:r>
          </a:p>
        </p:txBody>
      </p:sp>
      <p:cxnSp>
        <p:nvCxnSpPr>
          <p:cNvPr id="41" name="Straight Arrow Connector 40"/>
          <p:cNvCxnSpPr/>
          <p:nvPr/>
        </p:nvCxnSpPr>
        <p:spPr>
          <a:xfrm flipH="1">
            <a:off x="8466386" y="1827622"/>
            <a:ext cx="527" cy="2397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12405" y="1013605"/>
            <a:ext cx="3269551" cy="598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097" b="1" dirty="0">
                <a:solidFill>
                  <a:srgbClr val="0000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ตามเป้าหมายประชากรที่ได้รับงบประมาณ โดยใช้</a:t>
            </a:r>
          </a:p>
          <a:p>
            <a:r>
              <a:rPr lang="th-TH" sz="1097" b="1" dirty="0">
                <a:solidFill>
                  <a:srgbClr val="0000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จำนวนประชากรไทย ณ 1 เมษายน 2561 เป็น</a:t>
            </a:r>
          </a:p>
          <a:p>
            <a:r>
              <a:rPr lang="th-TH" sz="1097" b="1" dirty="0">
                <a:solidFill>
                  <a:srgbClr val="0000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ตัวแทนในการจัดสรร</a:t>
            </a:r>
            <a:endParaRPr lang="th-TH" sz="1097" dirty="0">
              <a:solidFill>
                <a:srgbClr val="0000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46722" y="2923202"/>
            <a:ext cx="2229710" cy="2302613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228029" indent="-228029">
              <a:buFont typeface="+mj-lt"/>
              <a:buAutoNum type="arabicPeriod"/>
            </a:pPr>
            <a:r>
              <a:rPr lang="th-TH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จำนวน 188.12 บาทต่อคน จ่ายแบบเหมาจ่ายให้หน่วยบริการ โดย</a:t>
            </a:r>
          </a:p>
          <a:p>
            <a:r>
              <a:rPr lang="th-TH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</a:t>
            </a:r>
            <a:r>
              <a:rPr lang="en-US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1.1 </a:t>
            </a:r>
            <a:r>
              <a:rPr lang="th-TH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65% เหมาจ่ายต่อหัว </a:t>
            </a:r>
          </a:p>
          <a:p>
            <a:r>
              <a:rPr lang="th-TH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ประชากร โดย </a:t>
            </a:r>
            <a:r>
              <a:rPr lang="en-US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Diff.  </a:t>
            </a:r>
          </a:p>
          <a:p>
            <a:r>
              <a:rPr lang="en-US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by age group</a:t>
            </a:r>
          </a:p>
          <a:p>
            <a:r>
              <a:rPr lang="th-TH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1.2  35% เหมาจ่ายตาม</a:t>
            </a:r>
          </a:p>
          <a:p>
            <a:r>
              <a:rPr lang="en-US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workload </a:t>
            </a:r>
            <a:r>
              <a:rPr lang="th-TH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เดือน </a:t>
            </a:r>
          </a:p>
          <a:p>
            <a:r>
              <a:rPr lang="th-TH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เม.ย.60 - มี.ค.61</a:t>
            </a:r>
          </a:p>
          <a:p>
            <a:pPr marL="228029" indent="-228029">
              <a:buFont typeface="+mj-lt"/>
              <a:buAutoNum type="arabicPeriod" startAt="2"/>
            </a:pPr>
            <a:r>
              <a:rPr lang="th-TH" sz="1197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จำนวน 43.22 บาทต่อคนจ่ายแบบ </a:t>
            </a:r>
            <a:r>
              <a:rPr lang="en-US" sz="1197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Fee schedule</a:t>
            </a:r>
          </a:p>
          <a:p>
            <a:endParaRPr lang="en-US" sz="1197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317108" y="2923202"/>
            <a:ext cx="2229710" cy="23026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171021" indent="-171021">
              <a:buFont typeface="Arial" panose="020B0604020202020204" pitchFamily="34" charset="0"/>
              <a:buChar char="•"/>
            </a:pPr>
            <a:r>
              <a:rPr lang="th-TH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บริหารแบบ </a:t>
            </a:r>
            <a:r>
              <a:rPr lang="en-US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Global budget </a:t>
            </a:r>
            <a:r>
              <a:rPr lang="th-TH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ระดับเขต</a:t>
            </a:r>
          </a:p>
          <a:p>
            <a:pPr marL="171021" indent="-171021">
              <a:buFont typeface="Arial" panose="020B0604020202020204" pitchFamily="34" charset="0"/>
              <a:buChar char="•"/>
            </a:pPr>
            <a:r>
              <a:rPr lang="th-TH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แนวทางบริหาร เป็นไปตามงบ รายการเบิกจ่ายตามเกณฑ์คุณภาพผลงานบริการ</a:t>
            </a:r>
          </a:p>
          <a:p>
            <a:endParaRPr lang="th-TH" sz="1197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h-TH" sz="1197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h-TH" sz="1197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h-TH" sz="1197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h-TH" sz="1197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h-TH" sz="1197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9687493" y="2909157"/>
            <a:ext cx="2229710" cy="2302613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228029" indent="-228029">
              <a:buFont typeface="+mj-lt"/>
              <a:buAutoNum type="arabicPeriod"/>
            </a:pPr>
            <a:r>
              <a:rPr lang="th-TH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จัดสรรให้กองทุนฯท้องถิ่นที่มีความพร้อมตามจำนวนประชากรไทย </a:t>
            </a:r>
            <a:r>
              <a:rPr lang="th-TH" sz="1197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และตามประกาศการบริหารกองทุนหลักประกันสุขภาพรับท้องถิ่นหรือพื้นที่ที่จะปรับปรุงใหม่</a:t>
            </a:r>
          </a:p>
          <a:p>
            <a:pPr marL="228029" indent="-228029">
              <a:buFont typeface="+mj-lt"/>
              <a:buAutoNum type="arabicPeriod"/>
            </a:pPr>
            <a:r>
              <a:rPr lang="th-TH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หากมีเงินเหลือให้ </a:t>
            </a:r>
            <a:r>
              <a:rPr lang="th-TH" sz="1197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สปสช</a:t>
            </a:r>
            <a:r>
              <a:rPr lang="th-TH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.จัดสรรเป็นค่าบริการ </a:t>
            </a:r>
            <a:r>
              <a:rPr lang="en-US" sz="1197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PPB</a:t>
            </a:r>
          </a:p>
          <a:p>
            <a:endParaRPr lang="en-US" sz="1197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197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h-TH" sz="1197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97191" y="5737846"/>
            <a:ext cx="6057668" cy="58332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192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PPB </a:t>
            </a:r>
            <a:r>
              <a:rPr lang="th-TH" sz="3192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จ่ายแบบ </a:t>
            </a:r>
            <a:r>
              <a:rPr lang="en-US" sz="3192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Fee Schedule </a:t>
            </a:r>
            <a:r>
              <a:rPr lang="th-TH" sz="3192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 </a:t>
            </a:r>
            <a:r>
              <a:rPr lang="en-US" sz="3192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8  </a:t>
            </a:r>
            <a:r>
              <a:rPr lang="th-TH" sz="3192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รายการ</a:t>
            </a:r>
            <a:endParaRPr lang="th-TH" sz="1995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5753517" y="5313855"/>
            <a:ext cx="574639" cy="359542"/>
          </a:xfrm>
          <a:prstGeom prst="downArrow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826"/>
          </a:p>
        </p:txBody>
      </p:sp>
      <p:sp>
        <p:nvSpPr>
          <p:cNvPr id="30" name="Rectangle 29"/>
          <p:cNvSpPr/>
          <p:nvPr/>
        </p:nvSpPr>
        <p:spPr>
          <a:xfrm>
            <a:off x="205952" y="6439567"/>
            <a:ext cx="11641824" cy="33855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th-TH" sz="1600" b="1" kern="800" dirty="0">
                <a:latin typeface="TH SarabunPSK" panose="020B0500040200020003" pitchFamily="34" charset="-34"/>
                <a:ea typeface="Cordia New" panose="020B0304020202020204" pitchFamily="34" charset="-34"/>
                <a:cs typeface="TH SarabunPSK" panose="020B0500040200020003" pitchFamily="34" charset="-34"/>
              </a:rPr>
              <a:t>ตามประกาศคณะกรรมการหลักประกันสุขภาพแห่งชาติ เรื่อง หลักเกณฑ์การดำเนินงานและการบริหารจัดการกองทุนหลักประกันสุขภาพแห่งชาติ</a:t>
            </a:r>
            <a:r>
              <a:rPr lang="th-TH" sz="1600" b="1" dirty="0">
                <a:ea typeface="Cordia New" panose="020B0304020202020204" pitchFamily="34" charset="-34"/>
                <a:cs typeface="TH SarabunPSK" panose="020B0500040200020003" pitchFamily="34" charset="-34"/>
              </a:rPr>
              <a:t>สำหรับผู้มีสิทธิหลักประกันสุขภาพแห่งชาติ ปีงบประมาณ ๒๕๖๒</a:t>
            </a:r>
            <a:endParaRPr lang="th-TH" sz="16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4759638" y="1952371"/>
            <a:ext cx="2504567" cy="336148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826"/>
          </a:p>
        </p:txBody>
      </p:sp>
    </p:spTree>
    <p:extLst>
      <p:ext uri="{BB962C8B-B14F-4D97-AF65-F5344CB8AC3E}">
        <p14:creationId xmlns:p14="http://schemas.microsoft.com/office/powerpoint/2010/main" val="3606481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ตัวยึดเนื้อหา 2"/>
          <p:cNvSpPr>
            <a:spLocks noGrp="1"/>
          </p:cNvSpPr>
          <p:nvPr>
            <p:ph idx="1"/>
          </p:nvPr>
        </p:nvSpPr>
        <p:spPr>
          <a:xfrm>
            <a:off x="1" y="591524"/>
            <a:ext cx="12191999" cy="533400"/>
          </a:xfrm>
          <a:solidFill>
            <a:srgbClr val="FFFF00"/>
          </a:solidFill>
        </p:spPr>
        <p:txBody>
          <a:bodyPr>
            <a:noAutofit/>
          </a:bodyPr>
          <a:lstStyle/>
          <a:p>
            <a:pPr marL="457200" indent="-457200" algn="ctr">
              <a:buNone/>
            </a:pPr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ส่วนที่ (ก)บริการ</a:t>
            </a:r>
            <a:r>
              <a:rPr lang="en-US" sz="3200" b="1" dirty="0">
                <a:latin typeface="TH SarabunPSK" pitchFamily="34" charset="-34"/>
                <a:cs typeface="TH SarabunPSK" pitchFamily="34" charset="-34"/>
              </a:rPr>
              <a:t> P&amp;P</a:t>
            </a:r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 บริหารระดับประเทศ จำนวน </a:t>
            </a:r>
            <a:r>
              <a:rPr lang="en-US" sz="3200" b="1" dirty="0">
                <a:latin typeface="TH SarabunPSK" pitchFamily="34" charset="-34"/>
                <a:cs typeface="TH SarabunPSK" pitchFamily="34" charset="-34"/>
              </a:rPr>
              <a:t>29.64 </a:t>
            </a:r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บาท/คน             </a:t>
            </a:r>
            <a:endParaRPr lang="en-US" sz="3200" b="1" dirty="0">
              <a:latin typeface="TH SarabunPSK" pitchFamily="34" charset="-34"/>
              <a:cs typeface="TH SarabunPSK" pitchFamily="34" charset="-34"/>
            </a:endParaRPr>
          </a:p>
          <a:p>
            <a:pPr marL="857250" lvl="1" indent="-457200" algn="ctr">
              <a:lnSpc>
                <a:spcPct val="120000"/>
              </a:lnSpc>
              <a:spcBef>
                <a:spcPts val="600"/>
              </a:spcBef>
              <a:buNone/>
            </a:pPr>
            <a:endParaRPr lang="en-US" sz="3600" b="1" dirty="0">
              <a:latin typeface="TH SarabunPSK" pitchFamily="34" charset="-34"/>
              <a:cs typeface="TH SarabunPSK" pitchFamily="34" charset="-34"/>
            </a:endParaRPr>
          </a:p>
          <a:p>
            <a:pPr marL="857250" lvl="1" indent="-457200" algn="ctr">
              <a:lnSpc>
                <a:spcPct val="120000"/>
              </a:lnSpc>
              <a:spcBef>
                <a:spcPts val="600"/>
              </a:spcBef>
              <a:buNone/>
            </a:pPr>
            <a:endParaRPr lang="en-US" sz="3600" b="1" dirty="0">
              <a:latin typeface="TH SarabunPSK" pitchFamily="34" charset="-34"/>
              <a:cs typeface="TH SarabunPSK" pitchFamily="34" charset="-34"/>
            </a:endParaRPr>
          </a:p>
          <a:p>
            <a:pPr marL="857250" lvl="1" indent="-457200" algn="ctr">
              <a:lnSpc>
                <a:spcPct val="120000"/>
              </a:lnSpc>
              <a:spcBef>
                <a:spcPts val="600"/>
              </a:spcBef>
              <a:buNone/>
            </a:pPr>
            <a:endParaRPr lang="en-US" sz="3600" b="1" dirty="0">
              <a:latin typeface="TH SarabunPSK" pitchFamily="34" charset="-34"/>
              <a:cs typeface="TH SarabunPSK" pitchFamily="34" charset="-34"/>
            </a:endParaRPr>
          </a:p>
          <a:p>
            <a:pPr marL="857250" lvl="1" indent="-457200" algn="ctr">
              <a:lnSpc>
                <a:spcPct val="120000"/>
              </a:lnSpc>
              <a:spcBef>
                <a:spcPts val="600"/>
              </a:spcBef>
              <a:buNone/>
            </a:pPr>
            <a:endParaRPr lang="en-US" sz="3600" b="1" dirty="0">
              <a:latin typeface="TH SarabunPSK" pitchFamily="34" charset="-34"/>
              <a:cs typeface="TH SarabunPSK" pitchFamily="34" charset="-34"/>
            </a:endParaRPr>
          </a:p>
          <a:p>
            <a:pPr marL="987425" lvl="2" indent="-276225" algn="ctr">
              <a:lnSpc>
                <a:spcPct val="120000"/>
              </a:lnSpc>
              <a:spcBef>
                <a:spcPts val="600"/>
              </a:spcBef>
              <a:buNone/>
            </a:pPr>
            <a:endParaRPr lang="th-TH" sz="3600" b="1" dirty="0">
              <a:latin typeface="TH SarabunPSK" pitchFamily="34" charset="-34"/>
              <a:cs typeface="TH SarabunPSK" pitchFamily="34" charset="-34"/>
            </a:endParaRP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buFontTx/>
              <a:buNone/>
            </a:pPr>
            <a:endParaRPr lang="th-TH" sz="3200" b="1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8337131"/>
              </p:ext>
            </p:extLst>
          </p:nvPr>
        </p:nvGraphicFramePr>
        <p:xfrm>
          <a:off x="0" y="1190324"/>
          <a:ext cx="121920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4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078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78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200" b="1" kern="120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ค่าบริการ</a:t>
                      </a:r>
                      <a:r>
                        <a:rPr lang="en-US" sz="3200" b="1" kern="120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 P&amp;P</a:t>
                      </a:r>
                      <a:r>
                        <a:rPr lang="th-TH" sz="3200" b="1" kern="120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ระดับประเทศ</a:t>
                      </a:r>
                      <a:r>
                        <a:rPr lang="en-US" sz="3200" b="1" kern="120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 </a:t>
                      </a:r>
                      <a:endParaRPr lang="th-TH" sz="3200" b="1" kern="1200" dirty="0">
                        <a:solidFill>
                          <a:schemeClr val="tx1"/>
                        </a:solidFill>
                        <a:latin typeface="TH SarabunPSK" pitchFamily="34" charset="-34"/>
                        <a:ea typeface="Tahoma" pitchFamily="34" charset="0"/>
                        <a:cs typeface="TH SarabunPSK" pitchFamily="34" charset="-34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National</a:t>
                      </a:r>
                      <a:r>
                        <a:rPr lang="en-US" sz="3200" b="1" dirty="0">
                          <a:solidFill>
                            <a:srgbClr val="0000FF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 priority</a:t>
                      </a:r>
                      <a:r>
                        <a:rPr lang="en-US" sz="3200" b="1" baseline="0" dirty="0">
                          <a:solidFill>
                            <a:srgbClr val="0000FF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 </a:t>
                      </a:r>
                      <a:r>
                        <a:rPr lang="en-US" sz="3200" b="1" dirty="0">
                          <a:solidFill>
                            <a:srgbClr val="0000FF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Program &amp; </a:t>
                      </a:r>
                      <a:r>
                        <a:rPr lang="en-US" sz="32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Central Procurement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(29.64 </a:t>
                      </a:r>
                      <a:r>
                        <a:rPr lang="th-TH" sz="3200" b="1" dirty="0">
                          <a:solidFill>
                            <a:srgbClr val="FF0000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บาท/คน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)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th-TH" sz="3200" b="1" dirty="0">
                        <a:solidFill>
                          <a:srgbClr val="0033CC"/>
                        </a:solidFill>
                        <a:latin typeface="TH SarabunPSK" pitchFamily="34" charset="-34"/>
                        <a:ea typeface="Tahoma" pitchFamily="34" charset="0"/>
                        <a:cs typeface="TH SarabunPSK" pitchFamily="34" charset="-34"/>
                      </a:endParaRPr>
                    </a:p>
                  </a:txBody>
                  <a:tcPr marL="121920" marR="1219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r>
                        <a:rPr lang="th-TH" sz="32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 วัคซีน </a:t>
                      </a:r>
                      <a:r>
                        <a:rPr lang="en-US" sz="32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EPI </a:t>
                      </a:r>
                      <a:r>
                        <a:rPr lang="th-TH" sz="32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 ( </a:t>
                      </a:r>
                      <a:r>
                        <a:rPr lang="en-US" sz="3200" b="1" dirty="0" err="1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BCG,HB,DTwP</a:t>
                      </a:r>
                      <a:r>
                        <a:rPr lang="en-US" sz="32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-HB/</a:t>
                      </a:r>
                      <a:r>
                        <a:rPr lang="en-US" sz="3200" b="1" dirty="0" err="1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DTwP-Hib.OPV,IPV,MMR</a:t>
                      </a:r>
                      <a:r>
                        <a:rPr lang="en-US" sz="32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/MR,JE,</a:t>
                      </a:r>
                    </a:p>
                    <a:p>
                      <a:pPr>
                        <a:lnSpc>
                          <a:spcPct val="100000"/>
                        </a:lnSpc>
                        <a:buFont typeface="Arial" pitchFamily="34" charset="0"/>
                        <a:buNone/>
                      </a:pPr>
                      <a:r>
                        <a:rPr lang="en-US" sz="32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    DTP </a:t>
                      </a:r>
                      <a:r>
                        <a:rPr lang="th-TH" sz="32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และ </a:t>
                      </a:r>
                      <a:r>
                        <a:rPr lang="en-US" sz="32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dT )</a:t>
                      </a:r>
                    </a:p>
                    <a:p>
                      <a:pPr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r>
                        <a:rPr lang="th-TH" sz="3200" b="1" kern="1200" baseline="0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 </a:t>
                      </a:r>
                      <a:r>
                        <a:rPr lang="th-TH" sz="3200" b="1" kern="1200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วัคซีน</a:t>
                      </a:r>
                      <a:r>
                        <a:rPr lang="th-TH" sz="3200" b="1" kern="1200" baseline="0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ป้องกันมะเร็งปากมดลูก ป.</a:t>
                      </a:r>
                      <a:r>
                        <a:rPr lang="en-US" sz="3200" b="1" kern="1200" baseline="0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5 </a:t>
                      </a:r>
                      <a:r>
                        <a:rPr lang="th-TH" sz="3200" b="1" kern="1200" baseline="0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และเด็กหญิงไทยอายุ </a:t>
                      </a:r>
                      <a:r>
                        <a:rPr lang="en-US" sz="3200" b="1" kern="1200" baseline="0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11- 12 </a:t>
                      </a:r>
                      <a:r>
                        <a:rPr lang="th-TH" sz="3200" b="1" kern="1200" baseline="0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ปี</a:t>
                      </a:r>
                      <a:endParaRPr lang="en-US" sz="3200" b="1" kern="1200" baseline="0" dirty="0">
                        <a:solidFill>
                          <a:srgbClr val="0033CC"/>
                        </a:solidFill>
                        <a:latin typeface="TH SarabunPSK" pitchFamily="34" charset="-34"/>
                        <a:ea typeface="Tahoma" pitchFamily="34" charset="0"/>
                        <a:cs typeface="TH SarabunPSK" pitchFamily="34" charset="-34"/>
                      </a:endParaRPr>
                    </a:p>
                    <a:p>
                      <a:pPr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r>
                        <a:rPr lang="en-US" sz="3200" b="1" kern="1200" baseline="0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 </a:t>
                      </a:r>
                      <a:r>
                        <a:rPr lang="th-TH" sz="3200" b="1" kern="1200" baseline="0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วัคซีนป้องกันไข้หวัดใหญ่ตามฤดูกาล กลุ่มเป้าหมาย </a:t>
                      </a:r>
                      <a:r>
                        <a:rPr lang="en-US" sz="3200" b="1" kern="1200" baseline="0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7</a:t>
                      </a:r>
                      <a:r>
                        <a:rPr lang="th-TH" sz="3200" b="1" kern="1200" baseline="0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 กลุ่มเสี่ยง</a:t>
                      </a:r>
                      <a:endParaRPr lang="th-TH" sz="3200" b="1" dirty="0">
                        <a:solidFill>
                          <a:srgbClr val="0033CC"/>
                        </a:solidFill>
                        <a:latin typeface="TH SarabunPSK" pitchFamily="34" charset="-34"/>
                        <a:ea typeface="Tahoma" pitchFamily="34" charset="0"/>
                        <a:cs typeface="TH SarabunPSK" pitchFamily="34" charset="-34"/>
                      </a:endParaRPr>
                    </a:p>
                    <a:p>
                      <a:pPr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r>
                        <a:rPr lang="th-TH" sz="3200" b="1" baseline="0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 </a:t>
                      </a:r>
                      <a:r>
                        <a:rPr lang="th-TH" sz="32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ค่าสมุดบันทึกสุขภาพ (แม่และเด็ก/นักเรียน/</a:t>
                      </a:r>
                      <a:r>
                        <a:rPr lang="en-US" sz="32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DSPM,DAIM</a:t>
                      </a:r>
                      <a:r>
                        <a:rPr lang="th-TH" sz="32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)</a:t>
                      </a:r>
                    </a:p>
                  </a:txBody>
                  <a:tcPr marL="121920" marR="1219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Title 2"/>
          <p:cNvSpPr txBox="1">
            <a:spLocks/>
          </p:cNvSpPr>
          <p:nvPr/>
        </p:nvSpPr>
        <p:spPr bwMode="auto">
          <a:xfrm>
            <a:off x="-14387" y="37"/>
            <a:ext cx="12192000" cy="586818"/>
          </a:xfrm>
          <a:prstGeom prst="rect">
            <a:avLst/>
          </a:prstGeom>
          <a:solidFill>
            <a:srgbClr val="0000CC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ngsana New" pitchFamily="18" charset="-34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ngsana New" pitchFamily="18" charset="-34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ngsana New" pitchFamily="18" charset="-34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ngsana New" pitchFamily="18" charset="-34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ngsana New" pitchFamily="18" charset="-34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ngsana New" pitchFamily="18" charset="-34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ngsana New" pitchFamily="18" charset="-34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ngsana New" pitchFamily="18" charset="-34"/>
              </a:defRPr>
            </a:lvl9pPr>
          </a:lstStyle>
          <a:p>
            <a:r>
              <a:rPr lang="th-TH" sz="4000" b="1" kern="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การบริหารงบบริการ </a:t>
            </a:r>
            <a:r>
              <a:rPr lang="en-US" sz="4000" b="1" kern="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P&amp;P</a:t>
            </a:r>
            <a:r>
              <a:rPr lang="th-TH" sz="4000" b="1" kern="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ปี</a:t>
            </a:r>
            <a:r>
              <a:rPr lang="en-US" sz="4000" b="1" kern="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2562</a:t>
            </a:r>
          </a:p>
        </p:txBody>
      </p:sp>
    </p:spTree>
    <p:extLst>
      <p:ext uri="{BB962C8B-B14F-4D97-AF65-F5344CB8AC3E}">
        <p14:creationId xmlns:p14="http://schemas.microsoft.com/office/powerpoint/2010/main" val="355181261"/>
      </p:ext>
    </p:extLst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สี่เหลี่ยมผืนผ้า 5"/>
          <p:cNvSpPr/>
          <p:nvPr/>
        </p:nvSpPr>
        <p:spPr>
          <a:xfrm>
            <a:off x="269964" y="2348443"/>
            <a:ext cx="11686903" cy="1077218"/>
          </a:xfrm>
          <a:prstGeom prst="rect">
            <a:avLst/>
          </a:prstGeom>
          <a:solidFill>
            <a:srgbClr val="7030A0"/>
          </a:solidFill>
        </p:spPr>
        <p:txBody>
          <a:bodyPr wrap="square">
            <a:spAutoFit/>
          </a:bodyPr>
          <a:lstStyle/>
          <a:p>
            <a:pPr lvl="0" algn="ctr" fontAlgn="ctr">
              <a:spcBef>
                <a:spcPts val="0"/>
              </a:spcBef>
              <a:spcAft>
                <a:spcPts val="0"/>
              </a:spcAft>
              <a:defRPr/>
            </a:pPr>
            <a:r>
              <a:rPr lang="th-TH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จัดสรรเงินเป็น </a:t>
            </a:r>
            <a:r>
              <a:rPr lang="en-US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Global budget </a:t>
            </a:r>
            <a:r>
              <a:rPr lang="th-TH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ระดับเขตตามจำนวนประชากรไทย ณ.วันที่ </a:t>
            </a:r>
            <a:r>
              <a:rPr lang="en-US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1 </a:t>
            </a:r>
            <a:r>
              <a:rPr lang="th-TH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เมษายน </a:t>
            </a:r>
            <a:r>
              <a:rPr lang="en-US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2561</a:t>
            </a:r>
          </a:p>
          <a:p>
            <a:pPr lvl="0" algn="ctr" font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เขต </a:t>
            </a:r>
            <a:r>
              <a:rPr lang="en-US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8 </a:t>
            </a:r>
            <a:r>
              <a:rPr lang="th-TH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จำนวนประชากร 4,880,707คน  </a:t>
            </a:r>
            <a:r>
              <a:rPr lang="th-TH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วงเงิน 19,508,725.30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บาท</a:t>
            </a:r>
            <a:r>
              <a:rPr lang="th-TH" sz="36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</a:p>
        </p:txBody>
      </p:sp>
      <p:sp>
        <p:nvSpPr>
          <p:cNvPr id="7" name="Right Arrow 6"/>
          <p:cNvSpPr/>
          <p:nvPr/>
        </p:nvSpPr>
        <p:spPr>
          <a:xfrm rot="5400000">
            <a:off x="5327598" y="3360902"/>
            <a:ext cx="428628" cy="571504"/>
          </a:xfrm>
          <a:prstGeom prst="rightArrow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ชื่อเรื่อง 1"/>
          <p:cNvSpPr txBox="1">
            <a:spLocks/>
          </p:cNvSpPr>
          <p:nvPr/>
        </p:nvSpPr>
        <p:spPr>
          <a:xfrm>
            <a:off x="330925" y="-24"/>
            <a:ext cx="11564983" cy="655117"/>
          </a:xfrm>
          <a:prstGeom prst="rect">
            <a:avLst/>
          </a:prstGeom>
          <a:solidFill>
            <a:srgbClr val="FFFF00"/>
          </a:solidFill>
        </p:spPr>
        <p:txBody>
          <a:bodyPr>
            <a:normAutofit lnSpcReduction="1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ngsana New" pitchFamily="18" charset="-34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ngsana New" pitchFamily="18" charset="-34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ngsana New" pitchFamily="18" charset="-34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ngsana New" pitchFamily="18" charset="-34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ngsana New" pitchFamily="18" charset="-34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ngsana New" pitchFamily="18" charset="-34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ngsana New" pitchFamily="18" charset="-34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ngsana New" pitchFamily="18" charset="-34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40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ส่วนที่ </a:t>
            </a:r>
            <a:r>
              <a:rPr lang="en-US" sz="40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40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ข</a:t>
            </a:r>
            <a:r>
              <a:rPr lang="en-US" sz="40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) </a:t>
            </a:r>
            <a:r>
              <a:rPr lang="en-US" sz="4000" b="1" dirty="0"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P&amp;P Area based </a:t>
            </a:r>
            <a:r>
              <a:rPr lang="en-US" sz="4000" b="1" dirty="0">
                <a:solidFill>
                  <a:srgbClr val="FF0000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( </a:t>
            </a:r>
            <a:r>
              <a:rPr lang="th-TH" sz="4000" b="1" dirty="0">
                <a:solidFill>
                  <a:srgbClr val="FF0000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ไม่เกิน </a:t>
            </a:r>
            <a:r>
              <a:rPr lang="en-US" sz="4000" b="1" dirty="0">
                <a:solidFill>
                  <a:srgbClr val="FF0000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4 </a:t>
            </a:r>
            <a:r>
              <a:rPr lang="th-TH" sz="4000" b="1" dirty="0">
                <a:solidFill>
                  <a:srgbClr val="FF0000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บาท/คน)</a:t>
            </a:r>
          </a:p>
        </p:txBody>
      </p:sp>
      <p:sp>
        <p:nvSpPr>
          <p:cNvPr id="13" name="Right Arrow 6"/>
          <p:cNvSpPr/>
          <p:nvPr/>
        </p:nvSpPr>
        <p:spPr>
          <a:xfrm rot="5400000">
            <a:off x="5327598" y="1792671"/>
            <a:ext cx="428628" cy="571504"/>
          </a:xfrm>
          <a:prstGeom prst="rightArrow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ตาราง 6">
            <a:extLst>
              <a:ext uri="{FF2B5EF4-FFF2-40B4-BE49-F238E27FC236}">
                <a16:creationId xmlns:a16="http://schemas.microsoft.com/office/drawing/2014/main" id="{DA59358D-5CB9-4AFB-B949-13862B91F8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9083028"/>
              </p:ext>
            </p:extLst>
          </p:nvPr>
        </p:nvGraphicFramePr>
        <p:xfrm>
          <a:off x="102871" y="760747"/>
          <a:ext cx="11986258" cy="11973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862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97359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th-TH" sz="2400" b="0" kern="1200" dirty="0">
                          <a:solidFill>
                            <a:srgbClr val="0000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ป็นค่าใช้จ่ายบริการสร้างเสริมสุขภาพและป้องกันโรคที่ต้องการเร่งรัดการเข้าถึงบริการตามนโยบายหรือแก้ไขปัญหาพื้นที่ระดับเขต/จังหวัดตามความจำเป็นทางด้านสุขภาพภายใต้ประเภทและขอบเขตบริการฯ</a:t>
                      </a:r>
                      <a:r>
                        <a:rPr lang="en-US" sz="2400" b="0" kern="1200" dirty="0">
                          <a:solidFill>
                            <a:srgbClr val="0000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th-TH" sz="2400" b="0" kern="1200" dirty="0">
                          <a:solidFill>
                            <a:srgbClr val="0000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ฉบับที่</a:t>
                      </a:r>
                      <a:r>
                        <a:rPr lang="th-TH" sz="2400" b="0" kern="1200" baseline="0" dirty="0">
                          <a:solidFill>
                            <a:srgbClr val="0000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2400" b="0" kern="1200" baseline="0" dirty="0">
                          <a:solidFill>
                            <a:srgbClr val="0000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</a:t>
                      </a:r>
                      <a:r>
                        <a:rPr lang="th-TH" sz="2400" b="0" kern="1200" baseline="0" dirty="0">
                          <a:solidFill>
                            <a:srgbClr val="0000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ลงวันที่ </a:t>
                      </a:r>
                      <a:r>
                        <a:rPr lang="en-US" sz="2400" b="0" kern="1200" baseline="0" dirty="0">
                          <a:solidFill>
                            <a:srgbClr val="0000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7 </a:t>
                      </a:r>
                      <a:r>
                        <a:rPr lang="th-TH" sz="2400" b="0" kern="1200" baseline="0" dirty="0">
                          <a:solidFill>
                            <a:srgbClr val="0000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เมษายน  </a:t>
                      </a:r>
                      <a:r>
                        <a:rPr lang="en-US" sz="2400" b="0" kern="1200" baseline="0" dirty="0">
                          <a:solidFill>
                            <a:srgbClr val="0000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2559</a:t>
                      </a:r>
                      <a:endParaRPr lang="th-TH" sz="800" b="0" kern="1200" baseline="0" dirty="0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21618" marR="121618" marT="45607" marB="4560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ตาราง 3">
            <a:extLst>
              <a:ext uri="{FF2B5EF4-FFF2-40B4-BE49-F238E27FC236}">
                <a16:creationId xmlns:a16="http://schemas.microsoft.com/office/drawing/2014/main" id="{FF269DF4-B5FF-425A-A526-0845B4F01C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726143"/>
              </p:ext>
            </p:extLst>
          </p:nvPr>
        </p:nvGraphicFramePr>
        <p:xfrm>
          <a:off x="0" y="3867647"/>
          <a:ext cx="12177613" cy="3139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77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694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200" b="1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แนวทางและหลักเกณฑ์การจ่ายของเขต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baseline="0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1. </a:t>
                      </a:r>
                      <a:r>
                        <a:rPr lang="th-TH" sz="2800" b="1" kern="1200" baseline="0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การสนับสนุนตามแผนงาน/โครงการที่ต้องอยู่ภายใต้ประเภทและขอบเขตบริการฯ ตามประกาศคณะกรรมการฯ ฉบับที่</a:t>
                      </a:r>
                      <a:r>
                        <a:rPr lang="en-US" sz="2800" b="1" kern="1200" baseline="0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10 </a:t>
                      </a:r>
                      <a:endParaRPr lang="th-TH" sz="2800" b="1" kern="1200" baseline="0" dirty="0">
                        <a:solidFill>
                          <a:srgbClr val="0000FF"/>
                        </a:solidFill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2800" b="1" kern="1200" baseline="0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2.</a:t>
                      </a:r>
                      <a:r>
                        <a:rPr lang="th-TH" sz="2800" b="1" kern="1200" baseline="0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 เป็นบริการที่ต้องการเร่งรัดการเข้าถึงตามนโยบายหรือแก้ไขปัญหาพื้นที่โดยคำนึงถึงการเข้าถึงบริการของประชาชนสิทธิ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th-TH" sz="2800" b="1" kern="1200" baseline="0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   หลักประกันสุขภาพต่างๆที่ยังเข้าไม่ถึงบริการ ทั้งนี้ควรเป๋นแผนงาน/ โครงการระดับเขตและหรือจังหวัด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2800" b="1" kern="1200" baseline="0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3. </a:t>
                      </a:r>
                      <a:r>
                        <a:rPr lang="th-TH" sz="2800" b="1" kern="1200" baseline="0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สปสช.เขต เสนอแผนงาน/โครงการ และจำนวนงบประมาณที่จะดำเนินงานตั้งแต่ต้นปีงบประมาณและหากเสนอตาม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th-TH" sz="2800" b="1" kern="1200" baseline="0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   แผนงาน/โครงการแล้ว ยังมี </a:t>
                      </a:r>
                      <a:r>
                        <a:rPr lang="en-US" sz="2800" b="1" kern="1200" baseline="0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Global budget </a:t>
                      </a:r>
                      <a:r>
                        <a:rPr lang="th-TH" sz="2800" b="1" kern="1200" baseline="0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ระดับเขตเหลือให้จ่ายเป็น </a:t>
                      </a:r>
                      <a:r>
                        <a:rPr lang="th-TH" sz="2800" b="1" kern="1200" baseline="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ค่าใช้จ่ายบริการสร้างเสริมสุขภาพและ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th-TH" sz="2800" b="1" kern="1200" baseline="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  ป้องกันโรคสำหรับบริการพื้นฐาน </a:t>
                      </a:r>
                      <a:r>
                        <a:rPr lang="th-TH" sz="2800" b="1" kern="1200" baseline="0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ให้กับหน่วยบริการประจำตามจำนวนผู้ลงทะเบียนสิทธิตั้งแต่ต้นปี</a:t>
                      </a:r>
                      <a:endParaRPr lang="th-TH" sz="2800" b="1" dirty="0">
                        <a:solidFill>
                          <a:srgbClr val="0000FF"/>
                        </a:solidFill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121618" marR="121618" marT="45607" marB="45607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8400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ตัวยึดเนื้อหา 2"/>
          <p:cNvSpPr>
            <a:spLocks noGrp="1"/>
          </p:cNvSpPr>
          <p:nvPr>
            <p:ph idx="1"/>
          </p:nvPr>
        </p:nvSpPr>
        <p:spPr>
          <a:xfrm>
            <a:off x="0" y="101194"/>
            <a:ext cx="12191999" cy="533400"/>
          </a:xfrm>
          <a:solidFill>
            <a:srgbClr val="FFFF00"/>
          </a:solidFill>
        </p:spPr>
        <p:txBody>
          <a:bodyPr>
            <a:noAutofit/>
          </a:bodyPr>
          <a:lstStyle/>
          <a:p>
            <a:pPr marL="457200" indent="-457200" algn="ctr">
              <a:buNone/>
            </a:pPr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ส่วนที่ (ค)บริการ</a:t>
            </a:r>
            <a:r>
              <a:rPr lang="en-US" sz="3200" b="1" dirty="0">
                <a:latin typeface="TH SarabunPSK" pitchFamily="34" charset="-34"/>
                <a:cs typeface="TH SarabunPSK" pitchFamily="34" charset="-34"/>
              </a:rPr>
              <a:t> P&amp;P</a:t>
            </a:r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 สำหรับบริการพื้นฐาน ( </a:t>
            </a:r>
            <a:r>
              <a:rPr lang="en-US" sz="3200" b="1" dirty="0">
                <a:latin typeface="TH SarabunPSK" pitchFamily="34" charset="-34"/>
                <a:cs typeface="TH SarabunPSK" pitchFamily="34" charset="-34"/>
              </a:rPr>
              <a:t>P&amp;P Basic Service </a:t>
            </a:r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) จำนวนไม่น้อยกว่า </a:t>
            </a:r>
            <a:r>
              <a:rPr lang="en-US" sz="3200" b="1" dirty="0">
                <a:latin typeface="TH SarabunPSK" pitchFamily="34" charset="-34"/>
                <a:cs typeface="TH SarabunPSK" pitchFamily="34" charset="-34"/>
              </a:rPr>
              <a:t>231.34 </a:t>
            </a:r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บาท/คน             </a:t>
            </a:r>
            <a:endParaRPr lang="en-US" sz="3200" b="1" dirty="0">
              <a:latin typeface="TH SarabunPSK" pitchFamily="34" charset="-34"/>
              <a:cs typeface="TH SarabunPSK" pitchFamily="34" charset="-34"/>
            </a:endParaRPr>
          </a:p>
          <a:p>
            <a:pPr marL="857250" lvl="1" indent="-457200" algn="ctr">
              <a:lnSpc>
                <a:spcPct val="120000"/>
              </a:lnSpc>
              <a:spcBef>
                <a:spcPts val="600"/>
              </a:spcBef>
              <a:buNone/>
            </a:pPr>
            <a:endParaRPr lang="en-US" sz="3600" b="1" dirty="0">
              <a:latin typeface="TH SarabunPSK" pitchFamily="34" charset="-34"/>
              <a:cs typeface="TH SarabunPSK" pitchFamily="34" charset="-34"/>
            </a:endParaRPr>
          </a:p>
          <a:p>
            <a:pPr marL="857250" lvl="1" indent="-457200" algn="ctr">
              <a:lnSpc>
                <a:spcPct val="120000"/>
              </a:lnSpc>
              <a:spcBef>
                <a:spcPts val="600"/>
              </a:spcBef>
              <a:buNone/>
            </a:pPr>
            <a:endParaRPr lang="en-US" sz="3600" b="1" dirty="0">
              <a:latin typeface="TH SarabunPSK" pitchFamily="34" charset="-34"/>
              <a:cs typeface="TH SarabunPSK" pitchFamily="34" charset="-34"/>
            </a:endParaRPr>
          </a:p>
          <a:p>
            <a:pPr marL="857250" lvl="1" indent="-457200" algn="ctr">
              <a:lnSpc>
                <a:spcPct val="120000"/>
              </a:lnSpc>
              <a:spcBef>
                <a:spcPts val="600"/>
              </a:spcBef>
              <a:buNone/>
            </a:pPr>
            <a:endParaRPr lang="en-US" sz="3600" b="1" dirty="0">
              <a:latin typeface="TH SarabunPSK" pitchFamily="34" charset="-34"/>
              <a:cs typeface="TH SarabunPSK" pitchFamily="34" charset="-34"/>
            </a:endParaRPr>
          </a:p>
          <a:p>
            <a:pPr marL="857250" lvl="1" indent="-457200" algn="ctr">
              <a:lnSpc>
                <a:spcPct val="120000"/>
              </a:lnSpc>
              <a:spcBef>
                <a:spcPts val="600"/>
              </a:spcBef>
              <a:buNone/>
            </a:pPr>
            <a:endParaRPr lang="en-US" sz="3600" b="1" dirty="0">
              <a:latin typeface="TH SarabunPSK" pitchFamily="34" charset="-34"/>
              <a:cs typeface="TH SarabunPSK" pitchFamily="34" charset="-34"/>
            </a:endParaRPr>
          </a:p>
          <a:p>
            <a:pPr marL="987425" lvl="2" indent="-276225" algn="ctr">
              <a:lnSpc>
                <a:spcPct val="120000"/>
              </a:lnSpc>
              <a:spcBef>
                <a:spcPts val="600"/>
              </a:spcBef>
              <a:buNone/>
            </a:pPr>
            <a:endParaRPr lang="th-TH" sz="3600" b="1" dirty="0">
              <a:latin typeface="TH SarabunPSK" pitchFamily="34" charset="-34"/>
              <a:cs typeface="TH SarabunPSK" pitchFamily="34" charset="-34"/>
            </a:endParaRP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buFontTx/>
              <a:buNone/>
            </a:pPr>
            <a:endParaRPr lang="th-TH" sz="3200" b="1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1793550"/>
              </p:ext>
            </p:extLst>
          </p:nvPr>
        </p:nvGraphicFramePr>
        <p:xfrm>
          <a:off x="0" y="634594"/>
          <a:ext cx="12192000" cy="563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4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078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78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1.</a:t>
                      </a:r>
                      <a:r>
                        <a:rPr lang="th-TH" sz="2800" b="1" kern="120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ค่าบริการ</a:t>
                      </a:r>
                      <a:r>
                        <a:rPr lang="en-US" sz="2800" b="1" kern="120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 P&amp;P</a:t>
                      </a:r>
                      <a:r>
                        <a:rPr lang="th-TH" sz="2800" b="1" kern="120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จ่ายแบบเหมาจ่าย</a:t>
                      </a:r>
                      <a:r>
                        <a:rPr lang="th-TH" sz="2800" b="1" kern="1200" dirty="0">
                          <a:solidFill>
                            <a:srgbClr val="0000FF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สำหรับประชาชนทุกสิทธิ</a:t>
                      </a:r>
                      <a:endParaRPr lang="en-US" sz="2800" b="1" dirty="0">
                        <a:solidFill>
                          <a:srgbClr val="0033CC"/>
                        </a:solidFill>
                        <a:latin typeface="TH SarabunPSK" pitchFamily="34" charset="-34"/>
                        <a:ea typeface="Tahoma" pitchFamily="34" charset="0"/>
                        <a:cs typeface="TH SarabunPSK" pitchFamily="34" charset="-34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rgbClr val="FF0000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(</a:t>
                      </a:r>
                      <a:r>
                        <a:rPr lang="th-TH" sz="2800" b="1" dirty="0">
                          <a:solidFill>
                            <a:srgbClr val="FF0000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ไม่น้อยกว่า 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188.12 </a:t>
                      </a:r>
                      <a:r>
                        <a:rPr lang="th-TH" sz="2800" b="1" dirty="0">
                          <a:solidFill>
                            <a:srgbClr val="FF0000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บาท/คน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)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th-TH" sz="2800" b="1" dirty="0">
                        <a:solidFill>
                          <a:srgbClr val="0033CC"/>
                        </a:solidFill>
                        <a:latin typeface="TH SarabunPSK" pitchFamily="34" charset="-34"/>
                        <a:ea typeface="Tahoma" pitchFamily="34" charset="0"/>
                        <a:cs typeface="TH SarabunPSK" pitchFamily="34" charset="-34"/>
                      </a:endParaRPr>
                    </a:p>
                  </a:txBody>
                  <a:tcPr marL="121920" marR="1219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Font typeface="Arial" pitchFamily="34" charset="0"/>
                        <a:buNone/>
                      </a:pPr>
                      <a:r>
                        <a:rPr lang="th-TH" sz="2800" b="1" u="sng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หลักเกณฑ์การจ่าย</a:t>
                      </a:r>
                    </a:p>
                    <a:p>
                      <a:pPr marL="514350" indent="-514350">
                        <a:buAutoNum type="arabicParenR"/>
                      </a:pPr>
                      <a:r>
                        <a:rPr lang="th-TH" sz="2800" b="1" dirty="0">
                          <a:solidFill>
                            <a:srgbClr val="FF0000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ร้อยละ 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65</a:t>
                      </a:r>
                      <a:r>
                        <a:rPr lang="th-TH" sz="2800" b="1" dirty="0">
                          <a:solidFill>
                            <a:srgbClr val="FF0000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 </a:t>
                      </a:r>
                      <a:r>
                        <a:rPr lang="th-TH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จ่ายแบบเหมาจ่ายต่อคน โดยปรับอัตราตามโครงสร้างกลุ่มอายุระดับจังหวัด </a:t>
                      </a:r>
                    </a:p>
                    <a:p>
                      <a:pPr marL="514350" indent="-514350">
                        <a:buAutoNum type="arabicParenR"/>
                      </a:pPr>
                      <a:r>
                        <a:rPr lang="th-TH" sz="2800" b="1" dirty="0">
                          <a:solidFill>
                            <a:srgbClr val="FF0000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ร้อยละ 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35</a:t>
                      </a:r>
                      <a:r>
                        <a:rPr lang="th-TH" sz="2800" b="1" dirty="0">
                          <a:solidFill>
                            <a:srgbClr val="FF0000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 </a:t>
                      </a:r>
                      <a:r>
                        <a:rPr lang="th-TH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จ่ายตามผลงานบริการ ตามตัวชี้วัดที่กำหนด </a:t>
                      </a:r>
                    </a:p>
                    <a:p>
                      <a:pPr marL="0" indent="0">
                        <a:buNone/>
                      </a:pPr>
                      <a:r>
                        <a:rPr lang="th-TH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       (ผลงานตั้งแต่เดือน เมษายน </a:t>
                      </a:r>
                      <a:r>
                        <a:rPr lang="en-US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2560 – </a:t>
                      </a:r>
                      <a:r>
                        <a:rPr lang="th-TH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มีนาคม  </a:t>
                      </a:r>
                      <a:r>
                        <a:rPr lang="en-US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2561</a:t>
                      </a:r>
                      <a:r>
                        <a:rPr lang="th-TH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)</a:t>
                      </a:r>
                      <a:r>
                        <a:rPr lang="en-US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 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       2.1 </a:t>
                      </a:r>
                      <a:r>
                        <a:rPr lang="th-TH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จำนวนหญิงหลังคลอดที่ได้รับบริการดูแลหลังคลอดตั้งแต่ </a:t>
                      </a:r>
                      <a:r>
                        <a:rPr lang="en-US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2</a:t>
                      </a:r>
                      <a:r>
                        <a:rPr lang="th-TH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 ครั้งขึ้นไป (คน)</a:t>
                      </a:r>
                    </a:p>
                    <a:p>
                      <a:pPr marL="0" indent="0">
                        <a:buNone/>
                      </a:pPr>
                      <a:r>
                        <a:rPr lang="th-TH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       </a:t>
                      </a:r>
                      <a:r>
                        <a:rPr lang="en-US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2.2 </a:t>
                      </a:r>
                      <a:r>
                        <a:rPr lang="th-TH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จำนวนผู้รับบริการคุมกำเนิด ( ครั้ง )</a:t>
                      </a:r>
                    </a:p>
                    <a:p>
                      <a:pPr marL="0" indent="0">
                        <a:buNone/>
                      </a:pPr>
                      <a:r>
                        <a:rPr lang="th-TH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       </a:t>
                      </a:r>
                      <a:r>
                        <a:rPr lang="en-US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2.3 </a:t>
                      </a:r>
                      <a:r>
                        <a:rPr lang="th-TH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จำนวน </a:t>
                      </a:r>
                      <a:r>
                        <a:rPr lang="en-US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0 – 5 </a:t>
                      </a:r>
                      <a:r>
                        <a:rPr lang="th-TH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ปี ที่ได้รับบริการตรวจพัฒนาการทั้งหมด ( คน )</a:t>
                      </a:r>
                    </a:p>
                    <a:p>
                      <a:pPr marL="0" indent="0">
                        <a:buNone/>
                      </a:pPr>
                      <a:r>
                        <a:rPr lang="th-TH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       </a:t>
                      </a:r>
                      <a:r>
                        <a:rPr lang="en-US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2.4 </a:t>
                      </a:r>
                      <a:r>
                        <a:rPr lang="th-TH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จำนวนเด็ก </a:t>
                      </a:r>
                      <a:r>
                        <a:rPr lang="en-US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6 – 12 </a:t>
                      </a:r>
                      <a:r>
                        <a:rPr lang="th-TH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ปี ที่ได้รับบริการชั่งน้ำหนักและวัดส่วนสูงทั้งหมด ( คน )</a:t>
                      </a:r>
                    </a:p>
                    <a:p>
                      <a:pPr marL="0" indent="0">
                        <a:buNone/>
                      </a:pPr>
                      <a:r>
                        <a:rPr lang="th-TH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       </a:t>
                      </a:r>
                      <a:r>
                        <a:rPr lang="en-US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2.5 </a:t>
                      </a:r>
                      <a:r>
                        <a:rPr lang="th-TH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จำนวนการได้รับบริการวัคซีน </a:t>
                      </a:r>
                      <a:r>
                        <a:rPr lang="en-US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EPI</a:t>
                      </a:r>
                      <a:r>
                        <a:rPr lang="th-TH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 ทุกชนิดในเด็กแรกเกิด ถึงเด็ก ป.</a:t>
                      </a:r>
                      <a:r>
                        <a:rPr lang="en-US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6</a:t>
                      </a:r>
                      <a:r>
                        <a:rPr lang="th-TH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 (เข็ม)</a:t>
                      </a:r>
                    </a:p>
                    <a:p>
                      <a:pPr marL="0" indent="0">
                        <a:buNone/>
                      </a:pPr>
                      <a:r>
                        <a:rPr lang="th-TH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       </a:t>
                      </a:r>
                      <a:r>
                        <a:rPr lang="en-US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2.6 </a:t>
                      </a:r>
                      <a:r>
                        <a:rPr lang="th-TH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จำนวนผู้ที่มีอายุตั้งแต่ </a:t>
                      </a:r>
                      <a:r>
                        <a:rPr lang="en-US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30</a:t>
                      </a:r>
                      <a:r>
                        <a:rPr lang="th-TH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 ปีขึ้นไปที่ได้รับบริการตรวจคัดกรองเบาหวาน/</a:t>
                      </a:r>
                    </a:p>
                    <a:p>
                      <a:pPr marL="0" indent="0">
                        <a:buNone/>
                      </a:pPr>
                      <a:r>
                        <a:rPr lang="th-TH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             ความดันโลหิตสูง ( คน 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      </a:t>
                      </a:r>
                      <a:r>
                        <a:rPr lang="en-US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2.7</a:t>
                      </a:r>
                      <a:r>
                        <a:rPr lang="th-TH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 จำนวนผู้ที่มีอายุตั้งแต่ </a:t>
                      </a:r>
                      <a:r>
                        <a:rPr lang="en-US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30</a:t>
                      </a:r>
                      <a:r>
                        <a:rPr lang="th-TH" sz="2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 ปีขึ้นไปที่ได้รับบริการตรวจคัดกรองโรคซึมเศร้า</a:t>
                      </a:r>
                      <a:r>
                        <a:rPr lang="th-TH" sz="1800" b="1" dirty="0">
                          <a:solidFill>
                            <a:srgbClr val="0033CC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(คน )</a:t>
                      </a:r>
                      <a:endParaRPr lang="th-TH" sz="2800" b="1" dirty="0">
                        <a:solidFill>
                          <a:srgbClr val="0033CC"/>
                        </a:solidFill>
                        <a:latin typeface="TH SarabunPSK" pitchFamily="34" charset="-34"/>
                        <a:ea typeface="Tahoma" pitchFamily="34" charset="0"/>
                        <a:cs typeface="TH SarabunPSK" pitchFamily="34" charset="-34"/>
                      </a:endParaRPr>
                    </a:p>
                  </a:txBody>
                  <a:tcPr marL="121920" marR="1219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0525537"/>
      </p:ext>
    </p:extLst>
  </p:cSld>
  <p:clrMapOvr>
    <a:masterClrMapping/>
  </p:clrMapOvr>
  <p:transition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ตัวยึดเนื้อหา 2"/>
          <p:cNvSpPr>
            <a:spLocks noGrp="1"/>
          </p:cNvSpPr>
          <p:nvPr>
            <p:ph idx="1"/>
          </p:nvPr>
        </p:nvSpPr>
        <p:spPr>
          <a:xfrm>
            <a:off x="0" y="101194"/>
            <a:ext cx="12191999" cy="533400"/>
          </a:xfrm>
          <a:solidFill>
            <a:srgbClr val="FFFF00"/>
          </a:solidFill>
        </p:spPr>
        <p:txBody>
          <a:bodyPr>
            <a:noAutofit/>
          </a:bodyPr>
          <a:lstStyle/>
          <a:p>
            <a:pPr marL="457200" indent="-457200" algn="ctr">
              <a:buNone/>
            </a:pPr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ส่วนที่ (ค)บริการ</a:t>
            </a:r>
            <a:r>
              <a:rPr lang="en-US" sz="3200" b="1" dirty="0">
                <a:latin typeface="TH SarabunPSK" pitchFamily="34" charset="-34"/>
                <a:cs typeface="TH SarabunPSK" pitchFamily="34" charset="-34"/>
              </a:rPr>
              <a:t> P&amp;P</a:t>
            </a:r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 สำหรับบริการพื้นฐาน ( </a:t>
            </a:r>
            <a:r>
              <a:rPr lang="en-US" sz="3200" b="1" dirty="0">
                <a:latin typeface="TH SarabunPSK" pitchFamily="34" charset="-34"/>
                <a:cs typeface="TH SarabunPSK" pitchFamily="34" charset="-34"/>
              </a:rPr>
              <a:t>P&amp;P Basic Service </a:t>
            </a:r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) จำนวน </a:t>
            </a:r>
            <a:r>
              <a:rPr lang="en-US" sz="3200" b="1" dirty="0">
                <a:latin typeface="TH SarabunPSK" pitchFamily="34" charset="-34"/>
                <a:cs typeface="TH SarabunPSK" pitchFamily="34" charset="-34"/>
              </a:rPr>
              <a:t>29.64 </a:t>
            </a:r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บาท/คน             </a:t>
            </a:r>
            <a:endParaRPr lang="en-US" sz="3200" b="1" dirty="0">
              <a:latin typeface="TH SarabunPSK" pitchFamily="34" charset="-34"/>
              <a:cs typeface="TH SarabunPSK" pitchFamily="34" charset="-34"/>
            </a:endParaRPr>
          </a:p>
          <a:p>
            <a:pPr marL="857250" lvl="1" indent="-457200" algn="ctr">
              <a:lnSpc>
                <a:spcPct val="120000"/>
              </a:lnSpc>
              <a:spcBef>
                <a:spcPts val="600"/>
              </a:spcBef>
              <a:buNone/>
            </a:pPr>
            <a:endParaRPr lang="en-US" sz="3600" b="1" dirty="0">
              <a:latin typeface="TH SarabunPSK" pitchFamily="34" charset="-34"/>
              <a:cs typeface="TH SarabunPSK" pitchFamily="34" charset="-34"/>
            </a:endParaRPr>
          </a:p>
          <a:p>
            <a:pPr marL="857250" lvl="1" indent="-457200" algn="ctr">
              <a:lnSpc>
                <a:spcPct val="120000"/>
              </a:lnSpc>
              <a:spcBef>
                <a:spcPts val="600"/>
              </a:spcBef>
              <a:buNone/>
            </a:pPr>
            <a:endParaRPr lang="en-US" sz="3600" b="1" dirty="0">
              <a:latin typeface="TH SarabunPSK" pitchFamily="34" charset="-34"/>
              <a:cs typeface="TH SarabunPSK" pitchFamily="34" charset="-34"/>
            </a:endParaRPr>
          </a:p>
          <a:p>
            <a:pPr marL="857250" lvl="1" indent="-457200" algn="ctr">
              <a:lnSpc>
                <a:spcPct val="120000"/>
              </a:lnSpc>
              <a:spcBef>
                <a:spcPts val="600"/>
              </a:spcBef>
              <a:buNone/>
            </a:pPr>
            <a:endParaRPr lang="en-US" sz="3600" b="1" dirty="0">
              <a:latin typeface="TH SarabunPSK" pitchFamily="34" charset="-34"/>
              <a:cs typeface="TH SarabunPSK" pitchFamily="34" charset="-34"/>
            </a:endParaRPr>
          </a:p>
          <a:p>
            <a:pPr marL="857250" lvl="1" indent="-457200" algn="ctr">
              <a:lnSpc>
                <a:spcPct val="120000"/>
              </a:lnSpc>
              <a:spcBef>
                <a:spcPts val="600"/>
              </a:spcBef>
              <a:buNone/>
            </a:pPr>
            <a:endParaRPr lang="en-US" sz="3600" b="1" dirty="0">
              <a:latin typeface="TH SarabunPSK" pitchFamily="34" charset="-34"/>
              <a:cs typeface="TH SarabunPSK" pitchFamily="34" charset="-34"/>
            </a:endParaRPr>
          </a:p>
          <a:p>
            <a:pPr marL="987425" lvl="2" indent="-276225" algn="ctr">
              <a:lnSpc>
                <a:spcPct val="120000"/>
              </a:lnSpc>
              <a:spcBef>
                <a:spcPts val="600"/>
              </a:spcBef>
              <a:buNone/>
            </a:pPr>
            <a:endParaRPr lang="th-TH" sz="3600" b="1" dirty="0">
              <a:latin typeface="TH SarabunPSK" pitchFamily="34" charset="-34"/>
              <a:cs typeface="TH SarabunPSK" pitchFamily="34" charset="-34"/>
            </a:endParaRP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buFontTx/>
              <a:buNone/>
            </a:pPr>
            <a:endParaRPr lang="th-TH" sz="3200" b="1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7148337"/>
              </p:ext>
            </p:extLst>
          </p:nvPr>
        </p:nvGraphicFramePr>
        <p:xfrm>
          <a:off x="0" y="634594"/>
          <a:ext cx="12192000" cy="64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4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078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78920">
                <a:tc>
                  <a:txBody>
                    <a:bodyPr/>
                    <a:lstStyle/>
                    <a:p>
                      <a:pPr marL="457200" indent="-457200" algn="l">
                        <a:buFont typeface="Arial" panose="020B0604020202020204" pitchFamily="34" charset="0"/>
                        <a:buNone/>
                      </a:pPr>
                      <a:r>
                        <a:rPr lang="en-US" sz="2800" b="1" dirty="0">
                          <a:solidFill>
                            <a:srgbClr val="0000FF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 </a:t>
                      </a:r>
                      <a:r>
                        <a:rPr lang="th-TH" sz="2800" b="1" dirty="0">
                          <a:solidFill>
                            <a:srgbClr val="0000FF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ค่าบริการ </a:t>
                      </a:r>
                      <a:r>
                        <a:rPr lang="en-US" sz="2800" b="1" dirty="0">
                          <a:solidFill>
                            <a:srgbClr val="0000FF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P&amp;P</a:t>
                      </a:r>
                      <a:r>
                        <a:rPr lang="th-TH" sz="2800" b="1" dirty="0">
                          <a:solidFill>
                            <a:srgbClr val="0000FF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จ่ายตามรายการบริการ ( </a:t>
                      </a:r>
                      <a:r>
                        <a:rPr lang="en-US" sz="2800" b="1" dirty="0">
                          <a:solidFill>
                            <a:srgbClr val="0000FF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Fee Schedule </a:t>
                      </a:r>
                      <a:r>
                        <a:rPr lang="th-TH" sz="2800" b="1" dirty="0">
                          <a:solidFill>
                            <a:srgbClr val="0000FF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) </a:t>
                      </a:r>
                      <a:r>
                        <a:rPr lang="th-TH" sz="2800" b="1" dirty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จำนวน 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43.22 </a:t>
                      </a:r>
                      <a:r>
                        <a:rPr lang="th-TH" sz="2800" b="1" dirty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บาท/คน             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th-TH" sz="2800" b="1" dirty="0">
                        <a:solidFill>
                          <a:srgbClr val="0000FF"/>
                        </a:solidFill>
                        <a:latin typeface="TH SarabunPSK" pitchFamily="34" charset="-34"/>
                        <a:ea typeface="Tahoma" pitchFamily="34" charset="0"/>
                        <a:cs typeface="TH SarabunPSK" pitchFamily="34" charset="-34"/>
                      </a:endParaRPr>
                    </a:p>
                  </a:txBody>
                  <a:tcPr marL="121920" marR="1219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Wingdings" panose="05000000000000000000" pitchFamily="2" charset="2"/>
                        <a:buNone/>
                      </a:pPr>
                      <a:r>
                        <a:rPr lang="th-TH" sz="2800" b="1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เป็นการจ่ายชดเชยสำหรับบริการสร้างเสริมสุขภาพและป้องกันโรค ที่ต้องการเร่งรัดการเข้าถึงบริการเฉพาะของประชาชนทุกสิทธิ จำนวน 8 รายการ</a:t>
                      </a:r>
                    </a:p>
                    <a:p>
                      <a:pPr marL="0" indent="0">
                        <a:buNone/>
                      </a:pPr>
                      <a:r>
                        <a:rPr lang="th-TH" sz="2800" b="1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ได้แก่</a:t>
                      </a:r>
                    </a:p>
                    <a:p>
                      <a:pPr marL="457200" lvl="1" indent="0">
                        <a:spcBef>
                          <a:spcPts val="600"/>
                        </a:spcBef>
                        <a:buNone/>
                      </a:pPr>
                      <a:r>
                        <a:rPr lang="en-US" sz="2800" b="1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r>
                        <a:rPr lang="th-TH" sz="2800" b="1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 บริการตรวจคัดกรองมะเร็งปากมดลูก </a:t>
                      </a:r>
                    </a:p>
                    <a:p>
                      <a:pPr marL="457200" lvl="1" indent="0">
                        <a:spcBef>
                          <a:spcPts val="600"/>
                        </a:spcBef>
                        <a:buNone/>
                      </a:pPr>
                      <a:r>
                        <a:rPr lang="th-TH" sz="2800" b="1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2) บริการฝากครรภ์ (</a:t>
                      </a:r>
                      <a:r>
                        <a:rPr lang="en-US" sz="2800" b="1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ANC) </a:t>
                      </a:r>
                    </a:p>
                    <a:p>
                      <a:pPr marL="457200" lvl="1" indent="0">
                        <a:spcBef>
                          <a:spcPts val="600"/>
                        </a:spcBef>
                        <a:buNone/>
                      </a:pPr>
                      <a:r>
                        <a:rPr lang="th-TH" sz="2800" b="1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3) การป้องกันและควบคุมโรคโลหิตจางธาลัสซีเมียในหญิงตั้งครรภ์ </a:t>
                      </a:r>
                    </a:p>
                    <a:p>
                      <a:pPr marL="457200" lvl="1" indent="0">
                        <a:spcBef>
                          <a:spcPts val="600"/>
                        </a:spcBef>
                        <a:buNone/>
                      </a:pPr>
                      <a:r>
                        <a:rPr lang="th-TH" sz="2800" b="1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4) การป้องกันและควบคุมกลุ่มอาการดาวน์ในหญิงตั้งครรภ์ </a:t>
                      </a:r>
                    </a:p>
                    <a:p>
                      <a:pPr marL="457200" lvl="1" indent="0">
                        <a:spcBef>
                          <a:spcPts val="600"/>
                        </a:spcBef>
                        <a:buNone/>
                      </a:pPr>
                      <a:r>
                        <a:rPr lang="th-TH" sz="2800" b="1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5) การป้องกันและควบคุมภาวะพร่องฮอร์โมนไทรอยด์ในเด็กแรกเกิด (</a:t>
                      </a:r>
                      <a:r>
                        <a:rPr lang="en-US" sz="2800" b="1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TSH) </a:t>
                      </a:r>
                    </a:p>
                    <a:p>
                      <a:pPr marL="457200" lvl="1" indent="0">
                        <a:spcBef>
                          <a:spcPts val="600"/>
                        </a:spcBef>
                        <a:buNone/>
                      </a:pPr>
                      <a:r>
                        <a:rPr lang="en-US" sz="2800" b="1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  <a:r>
                        <a:rPr lang="th-TH" sz="2800" b="1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 บริการคุมกำเนิดกึ่งถาวร (ใส่ห่วงอนามัย/ฝังยาคุมกำเนิด) </a:t>
                      </a:r>
                    </a:p>
                    <a:p>
                      <a:pPr marL="457200" lvl="1" indent="0">
                        <a:spcBef>
                          <a:spcPts val="600"/>
                        </a:spcBef>
                        <a:buNone/>
                      </a:pPr>
                      <a:r>
                        <a:rPr lang="th-TH" sz="2800" b="1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ในหญิงอายุน้อยกว่า 20 ปี</a:t>
                      </a:r>
                      <a:endParaRPr lang="en-US" sz="2800" b="1" dirty="0">
                        <a:solidFill>
                          <a:srgbClr val="0000FF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marL="457200" lvl="1" indent="0">
                        <a:spcBef>
                          <a:spcPts val="600"/>
                        </a:spcBef>
                        <a:buNone/>
                      </a:pPr>
                      <a:r>
                        <a:rPr lang="en-US" sz="2800" b="1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  <a:r>
                        <a:rPr lang="th-TH" sz="2800" b="1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 บริการป้องกันการยุติการตั้งครรภ์ที่ไม่ปลอดภัย </a:t>
                      </a:r>
                    </a:p>
                    <a:p>
                      <a:pPr marL="457200" lvl="1" indent="0">
                        <a:spcBef>
                          <a:spcPts val="600"/>
                        </a:spcBef>
                        <a:buNone/>
                      </a:pPr>
                      <a:r>
                        <a:rPr lang="th-TH" sz="2800" b="1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8) บริการคุมกำเนิดกึ่งถาวร (ใส่ห่วงอนามัย/ฝังยาคุมกำเนิด) </a:t>
                      </a:r>
                    </a:p>
                    <a:p>
                      <a:pPr marL="457200" lvl="1" indent="0">
                        <a:spcBef>
                          <a:spcPts val="600"/>
                        </a:spcBef>
                        <a:buNone/>
                      </a:pPr>
                      <a:r>
                        <a:rPr lang="th-TH" sz="2800" b="1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ในหญิงอายุ 20 ปีขึ้นไป กรณีหลังยุติการตั้งครรภ์ </a:t>
                      </a:r>
                      <a:r>
                        <a:rPr lang="th-TH" sz="2800" b="1" dirty="0">
                          <a:solidFill>
                            <a:srgbClr val="0000FF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)</a:t>
                      </a:r>
                    </a:p>
                  </a:txBody>
                  <a:tcPr marL="121920" marR="1219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865189"/>
      </p:ext>
    </p:extLst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ชื่อเรื่อง 1"/>
          <p:cNvSpPr>
            <a:spLocks noGrp="1"/>
          </p:cNvSpPr>
          <p:nvPr>
            <p:ph type="title"/>
          </p:nvPr>
        </p:nvSpPr>
        <p:spPr>
          <a:xfrm>
            <a:off x="1" y="43519"/>
            <a:ext cx="12191999" cy="750651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th-TH" sz="40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ส่วนที่ </a:t>
            </a:r>
            <a:r>
              <a:rPr lang="en-US" sz="40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40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ง</a:t>
            </a:r>
            <a:r>
              <a:rPr lang="en-US" sz="40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) P&amp;P </a:t>
            </a:r>
            <a:r>
              <a:rPr lang="th-TH" sz="40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กองทุนท้องถิ่น </a:t>
            </a:r>
            <a:r>
              <a:rPr lang="en-US" sz="40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45 </a:t>
            </a:r>
            <a:r>
              <a:rPr lang="th-TH" sz="40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บาท/คน </a:t>
            </a:r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522208"/>
              </p:ext>
            </p:extLst>
          </p:nvPr>
        </p:nvGraphicFramePr>
        <p:xfrm>
          <a:off x="203200" y="1002565"/>
          <a:ext cx="11785600" cy="21746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7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980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468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i="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เกณฑ์การจ่าย</a:t>
                      </a:r>
                      <a:endParaRPr lang="th-TH" sz="2800" b="1" i="0" dirty="0">
                        <a:solidFill>
                          <a:srgbClr val="0000FF"/>
                        </a:solidFill>
                        <a:latin typeface="TH SarabunPSK" pitchFamily="34" charset="-34"/>
                        <a:ea typeface="Tahoma" pitchFamily="34" charset="0"/>
                        <a:cs typeface="TH SarabunPSK" pitchFamily="34" charset="-34"/>
                      </a:endParaRPr>
                    </a:p>
                  </a:txBody>
                  <a:tcPr marL="121920" marR="1219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th-TH" sz="2800" b="1" i="0" kern="120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 </a:t>
                      </a:r>
                      <a:r>
                        <a:rPr lang="th-TH" sz="2800" b="1" i="0" kern="1200" dirty="0">
                          <a:solidFill>
                            <a:srgbClr val="0000FF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เป็นค่าใช้จ่ายสำหรับการดำเนินงานสร้างเสริมสุขภาพและป้องกันโรคในรูปแบบความร่วมมือกับองค์กรปกครองส่วนท้องถิ่น ( อปท ) </a:t>
                      </a:r>
                      <a:r>
                        <a:rPr lang="th-TH" sz="2800" b="1" i="0" kern="120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ahoma" pitchFamily="34" charset="0"/>
                          <a:cs typeface="TH SarabunPSK" pitchFamily="34" charset="-34"/>
                        </a:rPr>
                        <a:t>ตามประกาศของคณะกรรมการหลักประกันสุขภาพแห่งชาติที่เกี่ยวข้อง  โดยจ่ายให้กองทุนหลักประกันสุขภาพในระดับท้องถิ่นหรือพื้นที่ ( กองทุนฯท้องถิ่น ) ที่มีความพร้อมในการเข้าร่วมดำเนินงาน โดยเน้นการบูรณาการร่วมกับกลไกต่างๆในพื้นที่ </a:t>
                      </a:r>
                      <a:endParaRPr lang="en-US" sz="2800" b="1" i="0" kern="1200" baseline="0" dirty="0">
                        <a:solidFill>
                          <a:schemeClr val="tx1"/>
                        </a:solidFill>
                        <a:latin typeface="TH SarabunPSK" pitchFamily="34" charset="-34"/>
                        <a:ea typeface="Tahoma" pitchFamily="34" charset="0"/>
                        <a:cs typeface="TH SarabunPSK" pitchFamily="34" charset="-34"/>
                      </a:endParaRPr>
                    </a:p>
                  </a:txBody>
                  <a:tcPr marL="121920" marR="1219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ตาราง 4">
            <a:extLst>
              <a:ext uri="{FF2B5EF4-FFF2-40B4-BE49-F238E27FC236}">
                <a16:creationId xmlns:a16="http://schemas.microsoft.com/office/drawing/2014/main" id="{AEBED7E6-A2A1-41DB-ADDE-19AEF2900A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7745688"/>
              </p:ext>
            </p:extLst>
          </p:nvPr>
        </p:nvGraphicFramePr>
        <p:xfrm>
          <a:off x="39381" y="4184258"/>
          <a:ext cx="12192043" cy="2407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124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200" b="1" baseline="0" dirty="0">
                          <a:solidFill>
                            <a:schemeClr val="bg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หลักเกณฑ์การจ่าย</a:t>
                      </a:r>
                      <a:endParaRPr lang="th-TH" sz="3200" b="1" baseline="0" dirty="0">
                        <a:solidFill>
                          <a:schemeClr val="bg1"/>
                        </a:solidFill>
                        <a:latin typeface="TH SarabunPSK" pitchFamily="34" charset="-34"/>
                        <a:ea typeface="Tahoma" pitchFamily="34" charset="0"/>
                        <a:cs typeface="TH SarabunPSK" pitchFamily="34" charset="-34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092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th-TH" sz="32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เป็นค่าใช้จ่ายในการบริการสาธารณสุขที่จ่ายตามเกณฑ์คุณภาพผลงานบริการ   </a:t>
                      </a:r>
                      <a:r>
                        <a:rPr lang="th-TH" sz="3200" b="1" baseline="0" dirty="0">
                          <a:solidFill>
                            <a:srgbClr val="0000FF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โดยจ่ายให้หน่วยบริการ /สถานบริการ</a:t>
                      </a:r>
                      <a:endParaRPr lang="th-TH" sz="3200" b="1" baseline="0" dirty="0">
                        <a:solidFill>
                          <a:srgbClr val="FF0000"/>
                        </a:solidFill>
                        <a:latin typeface="TH SarabunPSK" pitchFamily="34" charset="-34"/>
                        <a:ea typeface="Tahoma" pitchFamily="34" charset="0"/>
                        <a:cs typeface="TH SarabunPSK" pitchFamily="34" charset="-34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ชื่อเรื่อง 1">
            <a:extLst>
              <a:ext uri="{FF2B5EF4-FFF2-40B4-BE49-F238E27FC236}">
                <a16:creationId xmlns:a16="http://schemas.microsoft.com/office/drawing/2014/main" id="{54D83143-FE97-4A56-9668-DDD679DBB16C}"/>
              </a:ext>
            </a:extLst>
          </p:cNvPr>
          <p:cNvSpPr txBox="1">
            <a:spLocks/>
          </p:cNvSpPr>
          <p:nvPr/>
        </p:nvSpPr>
        <p:spPr bwMode="auto">
          <a:xfrm>
            <a:off x="39425" y="3360712"/>
            <a:ext cx="12191999" cy="64008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ngsana New" pitchFamily="18" charset="-34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ngsana New" pitchFamily="18" charset="-34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ngsana New" pitchFamily="18" charset="-34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ngsana New" pitchFamily="18" charset="-34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ngsana New" pitchFamily="18" charset="-34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ngsana New" pitchFamily="18" charset="-34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ngsana New" pitchFamily="18" charset="-34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ngsana New" pitchFamily="18" charset="-34"/>
              </a:defRPr>
            </a:lvl9pPr>
          </a:lstStyle>
          <a:p>
            <a:r>
              <a:rPr lang="th-TH" sz="32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ส่วนที่ </a:t>
            </a:r>
            <a:r>
              <a:rPr lang="en-US" sz="32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32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จ</a:t>
            </a:r>
            <a:r>
              <a:rPr lang="en-US" sz="32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) </a:t>
            </a:r>
            <a:r>
              <a:rPr lang="th-TH" sz="32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บริการที่จ่ายตามเกณฑ์คุณภาพผลงานบริการ ( </a:t>
            </a:r>
            <a:r>
              <a:rPr lang="en-US" sz="32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QOF</a:t>
            </a:r>
            <a:r>
              <a:rPr lang="th-TH" sz="32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)</a:t>
            </a:r>
            <a:r>
              <a:rPr lang="en-US" sz="32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 9 </a:t>
            </a:r>
            <a:r>
              <a:rPr lang="th-TH" sz="32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บาท/คน</a:t>
            </a:r>
          </a:p>
        </p:txBody>
      </p:sp>
    </p:spTree>
    <p:extLst>
      <p:ext uri="{BB962C8B-B14F-4D97-AF65-F5344CB8AC3E}">
        <p14:creationId xmlns:p14="http://schemas.microsoft.com/office/powerpoint/2010/main" val="2806217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1979</TotalTime>
  <Words>2026</Words>
  <Application>Microsoft Office PowerPoint</Application>
  <PresentationFormat>Widescreen</PresentationFormat>
  <Paragraphs>265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Angsana New</vt:lpstr>
      <vt:lpstr>Arial</vt:lpstr>
      <vt:lpstr>Calibri</vt:lpstr>
      <vt:lpstr>Calibri Light</vt:lpstr>
      <vt:lpstr>Cordia New</vt:lpstr>
      <vt:lpstr>Tahoma</vt:lpstr>
      <vt:lpstr>TH Sarabun New</vt:lpstr>
      <vt:lpstr>TH SarabunPSK</vt:lpstr>
      <vt:lpstr>Wingdings</vt:lpstr>
      <vt:lpstr>Office Theme</vt:lpstr>
      <vt:lpstr>งบบริการสร้างเสริมสุขภาพและป้องกันโรค (P&amp;P) ปี 2562</vt:lpstr>
      <vt:lpstr>PowerPoint Presentation</vt:lpstr>
      <vt:lpstr>ประกาศคณะกรรมการหลักประกันสุขภาพแห่งชาติ เรื่อง หลักเกณฑ์การดำเนินงานและการบริหารจัดการกองทุนหลักประกันสุขภาพแห่งชาติสำหรับผู้มีสิทธิหลักประกันสุขภาพแห่งชาติ ปีงบประมาณ 2562 และหลักเกณฑ์ วิธีการและเงื่อนไขการรับค่าใช้จ่ายเพื่อบริการสาธารณสุขของหน่วยบริการ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ส่วนที่ (ง) P&amp;P กองทุนท้องถิ่น 45 บาท/คน </vt:lpstr>
      <vt:lpstr>PowerPoint Presentation</vt:lpstr>
      <vt:lpstr>PowerPoint Presentation</vt:lpstr>
      <vt:lpstr>อัตราจ่ายรายการ PPB จ่ายแบบ Fee Schedule ปี 2562 (บาท/ครั้ง)</vt:lpstr>
      <vt:lpstr>จัดสรรงบประมาณสร้างเสริมสุขภาพป้องกันโรค PPA_62 (19,508,725.30)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ระบบบูรณาการการคัดกรองหญิงตั้งครรภ์และทารกแรกเกิด</dc:title>
  <dc:creator>Pornputjanard Kachard</dc:creator>
  <cp:lastModifiedBy>nhso 135</cp:lastModifiedBy>
  <cp:revision>282</cp:revision>
  <cp:lastPrinted>2017-08-27T09:14:04Z</cp:lastPrinted>
  <dcterms:created xsi:type="dcterms:W3CDTF">2017-08-06T06:10:45Z</dcterms:created>
  <dcterms:modified xsi:type="dcterms:W3CDTF">2018-11-01T07:44:27Z</dcterms:modified>
</cp:coreProperties>
</file>